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09" r:id="rId1"/>
  </p:sldMasterIdLst>
  <p:notesMasterIdLst>
    <p:notesMasterId r:id="rId37"/>
  </p:notesMasterIdLst>
  <p:sldIdLst>
    <p:sldId id="353" r:id="rId2"/>
    <p:sldId id="362" r:id="rId3"/>
    <p:sldId id="363" r:id="rId4"/>
    <p:sldId id="357" r:id="rId5"/>
    <p:sldId id="257" r:id="rId6"/>
    <p:sldId id="346" r:id="rId7"/>
    <p:sldId id="348" r:id="rId8"/>
    <p:sldId id="336" r:id="rId9"/>
    <p:sldId id="332" r:id="rId10"/>
    <p:sldId id="320" r:id="rId11"/>
    <p:sldId id="324" r:id="rId12"/>
    <p:sldId id="359" r:id="rId13"/>
    <p:sldId id="355" r:id="rId14"/>
    <p:sldId id="354" r:id="rId15"/>
    <p:sldId id="317" r:id="rId16"/>
    <p:sldId id="319" r:id="rId17"/>
    <p:sldId id="327" r:id="rId18"/>
    <p:sldId id="331" r:id="rId19"/>
    <p:sldId id="321" r:id="rId20"/>
    <p:sldId id="342" r:id="rId21"/>
    <p:sldId id="334" r:id="rId22"/>
    <p:sldId id="344" r:id="rId23"/>
    <p:sldId id="350" r:id="rId24"/>
    <p:sldId id="351" r:id="rId25"/>
    <p:sldId id="352" r:id="rId26"/>
    <p:sldId id="323" r:id="rId27"/>
    <p:sldId id="325" r:id="rId28"/>
    <p:sldId id="341" r:id="rId29"/>
    <p:sldId id="333" r:id="rId30"/>
    <p:sldId id="338" r:id="rId31"/>
    <p:sldId id="339" r:id="rId32"/>
    <p:sldId id="337" r:id="rId33"/>
    <p:sldId id="347" r:id="rId34"/>
    <p:sldId id="345" r:id="rId35"/>
    <p:sldId id="35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ff Prom" initials="JP" lastIdx="1" clrIdx="0">
    <p:extLst>
      <p:ext uri="{19B8F6BF-5375-455C-9EA6-DF929625EA0E}">
        <p15:presenceInfo xmlns:p15="http://schemas.microsoft.com/office/powerpoint/2012/main" userId="Jeff Pr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B181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77558" autoAdjust="0"/>
  </p:normalViewPr>
  <p:slideViewPr>
    <p:cSldViewPr snapToGrid="0">
      <p:cViewPr varScale="1">
        <p:scale>
          <a:sx n="56" d="100"/>
          <a:sy n="56" d="100"/>
        </p:scale>
        <p:origin x="12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0B6099-FCF8-49D9-AABB-E631059ED6C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3F524-197C-4020-A97A-F07818AAF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25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opedia.com/definition/384/botnet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techopedia.com/definition/4126/sql-injection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2FC564-3DFE-44C1-8DD2-A9D80977F7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30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OWASP is an open community dedicated to enabling organizations to conceive, develop, acquire, operate, and maintain applications that can be trusted.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60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https://www.linkedin.com/in/jeremiahjjacks/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6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91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89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Russia-based cyber gang is comprised of a dozen men in their 20’s.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hackers pulled off the data heist, which ultimately scooped up 4.5 billion records, using unsuspecting systems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botnet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network victims (in this case, computers with viruses that allowed a single operator to control a large group of affected systems) to test websites for SQL vulnerabilities. When a vulnerability was discovered, the hackers were then able to execute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SQL injections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enabling them to send malicious commands to a website and steal its data, including usernames and passwords.</a:t>
            </a:r>
          </a:p>
          <a:p>
            <a:r>
              <a:rPr lang="en-US" dirty="0"/>
              <a:t>http://nakedsecurity.sophos.com/2014/08/06/1-2-billion-logins-scooped-up-by-cybervor-hacking-crew-what-you-need-to-do/</a:t>
            </a:r>
          </a:p>
          <a:p>
            <a:r>
              <a:rPr lang="en-US" dirty="0"/>
              <a:t>http://www.nytimes.com/2014/08/06/technology/russian-gang-said-to-amass-more-than-a-billion-stolen-internet-credentials.html?_r=1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787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1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http://aspsnippets.com/Articles/Using-Parameterized-queries-to-prevent-SQL-Injection-Attacks-in-SQL-Server.aspx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73F524-197C-4020-A97A-F07818AAF00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95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5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41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7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7185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81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82604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6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59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1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1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4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9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77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69" y="2160590"/>
            <a:ext cx="4184035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57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7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7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4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05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1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6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3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5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62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4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D58FE-5807-46BB-AC68-2EEE9C442E97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5" y="6041364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4" y="604136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9735BB4-E209-4717-93D3-433842CCB6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7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wm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4439" y="585788"/>
            <a:ext cx="8901112" cy="2214562"/>
          </a:xfrm>
        </p:spPr>
        <p:txBody>
          <a:bodyPr>
            <a:normAutofit/>
          </a:bodyPr>
          <a:lstStyle/>
          <a:p>
            <a:pPr algn="l"/>
            <a:r>
              <a:rPr lang="en-US" sz="6600" i="1" dirty="0">
                <a:solidFill>
                  <a:schemeClr val="accent2">
                    <a:lumMod val="75000"/>
                  </a:schemeClr>
                </a:solidFill>
              </a:rPr>
              <a:t>SQL Injections and</a:t>
            </a:r>
            <a:br>
              <a:rPr lang="en-US" sz="6600" i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6600" i="1" dirty="0">
                <a:solidFill>
                  <a:schemeClr val="accent2">
                    <a:lumMod val="75000"/>
                  </a:schemeClr>
                </a:solidFill>
              </a:rPr>
              <a:t>How To Stop Them</a:t>
            </a:r>
            <a:endParaRPr lang="en-US" sz="6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585788" y="3700463"/>
            <a:ext cx="9303733" cy="2928937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Presented By:</a:t>
            </a:r>
          </a:p>
          <a:p>
            <a:pPr algn="l"/>
            <a:r>
              <a:rPr lang="en-US" sz="3600" b="1" dirty="0"/>
              <a:t>Jeff Prom</a:t>
            </a:r>
          </a:p>
          <a:p>
            <a:pPr algn="l"/>
            <a:r>
              <a:rPr lang="en-US" sz="2800" dirty="0"/>
              <a:t>BI Data Architect</a:t>
            </a:r>
          </a:p>
          <a:p>
            <a:pPr algn="l"/>
            <a:r>
              <a:rPr lang="en-US" sz="2400" dirty="0"/>
              <a:t>Bridgepoint Education</a:t>
            </a:r>
          </a:p>
          <a:p>
            <a:pPr algn="l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MCTS - Business Intelligence, Admin, Developer</a:t>
            </a:r>
          </a:p>
          <a:p>
            <a:pPr algn="l"/>
            <a:endParaRPr lang="en-US" sz="2267" dirty="0"/>
          </a:p>
          <a:p>
            <a:pPr algn="l"/>
            <a:endParaRPr lang="en-US" sz="1600" b="1" dirty="0">
              <a:solidFill>
                <a:srgbClr val="74A510"/>
              </a:solidFill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pic>
        <p:nvPicPr>
          <p:cNvPr id="6" name="Picture 2" descr="http://osric.com/chris/accidental-developer/wp-content/uploads/2011/06/sql-inje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61" y="406553"/>
            <a:ext cx="1934920" cy="25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QLSaturday #611 - Orange County 20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792" y="3338515"/>
            <a:ext cx="4216195" cy="20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150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44311" y="1010385"/>
            <a:ext cx="7189257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is at risk?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 |  43 </a:t>
            </a:r>
          </a:p>
        </p:txBody>
      </p:sp>
      <p:pic>
        <p:nvPicPr>
          <p:cNvPr id="1026" name="Picture 2" descr="https://claumpark.files.wordpress.com/2015/06/img_40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772" y="2307363"/>
            <a:ext cx="5549471" cy="416210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3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Who is at risk?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181561" cy="4786284"/>
          </a:xfrm>
        </p:spPr>
        <p:txBody>
          <a:bodyPr>
            <a:noAutofit/>
          </a:bodyPr>
          <a:lstStyle/>
          <a:p>
            <a:r>
              <a:rPr lang="en-US" sz="3200" dirty="0"/>
              <a:t>Any web application that accepts user input </a:t>
            </a:r>
          </a:p>
          <a:p>
            <a:pPr lvl="1"/>
            <a:r>
              <a:rPr lang="en-US" sz="2800" dirty="0"/>
              <a:t>Both public and internal facing sites</a:t>
            </a:r>
          </a:p>
          <a:p>
            <a:r>
              <a:rPr lang="en-US" sz="3200" dirty="0"/>
              <a:t>Public facing sites will likely receive more attacks than internal facing sites</a:t>
            </a:r>
          </a:p>
          <a:p>
            <a:r>
              <a:rPr lang="en-US" sz="3200" dirty="0"/>
              <a:t>In 2013, SQL Injection was rated the number one attack on the OWASP top ten.</a:t>
            </a:r>
          </a:p>
          <a:p>
            <a:pPr lvl="1"/>
            <a:r>
              <a:rPr lang="en-US" sz="2800" dirty="0"/>
              <a:t>Open Web Application Security Project (owasp.org)</a:t>
            </a:r>
            <a:endParaRPr lang="en-US" sz="3200" dirty="0"/>
          </a:p>
        </p:txBody>
      </p:sp>
      <p:pic>
        <p:nvPicPr>
          <p:cNvPr id="13316" name="Picture 4" descr="http://walkaboutoutfitter.com/wp-content/uploads/2014/05/open-sign-sm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876" y="207690"/>
            <a:ext cx="3099237" cy="278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0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Jeremiah J. Jacks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5283"/>
            <a:ext cx="10122938" cy="4991401"/>
          </a:xfrm>
        </p:spPr>
        <p:txBody>
          <a:bodyPr>
            <a:noAutofit/>
          </a:bodyPr>
          <a:lstStyle/>
          <a:p>
            <a:r>
              <a:rPr lang="en-US" sz="3200" dirty="0"/>
              <a:t>Taught myself how to build software                     by the time I turned 11.</a:t>
            </a:r>
          </a:p>
          <a:p>
            <a:r>
              <a:rPr lang="en-US" sz="3200" dirty="0"/>
              <a:t>Homeschooled.</a:t>
            </a:r>
          </a:p>
          <a:p>
            <a:r>
              <a:rPr lang="en-US" sz="3200" dirty="0"/>
              <a:t>Never went to college.</a:t>
            </a:r>
            <a:endParaRPr lang="en-US" sz="4400" dirty="0"/>
          </a:p>
          <a:p>
            <a:r>
              <a:rPr lang="en-US" sz="3200" dirty="0"/>
              <a:t>Lives in Irvine, California</a:t>
            </a:r>
          </a:p>
          <a:p>
            <a:r>
              <a:rPr lang="en-US" sz="3200" dirty="0"/>
              <a:t>Taught myself how NOT to architect databases after </a:t>
            </a:r>
            <a:r>
              <a:rPr lang="en-US" sz="3600" b="1" dirty="0"/>
              <a:t>"gaining access" to &gt;1/2 the F500's by the time I turned 18.</a:t>
            </a:r>
            <a:endParaRPr lang="en-US" sz="3200" b="1" dirty="0"/>
          </a:p>
        </p:txBody>
      </p:sp>
      <p:pic>
        <p:nvPicPr>
          <p:cNvPr id="1026" name="Picture 2" descr="Jeremiah J. Jac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233" y="128260"/>
            <a:ext cx="2917997" cy="2917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64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00" y="1592318"/>
            <a:ext cx="10443383" cy="4871544"/>
          </a:xfrm>
        </p:spPr>
        <p:txBody>
          <a:bodyPr>
            <a:normAutofit/>
          </a:bodyPr>
          <a:lstStyle/>
          <a:p>
            <a:r>
              <a:rPr lang="en-US" sz="2800" dirty="0"/>
              <a:t>Guess.com was open to a "SQL injection attack" </a:t>
            </a:r>
          </a:p>
          <a:p>
            <a:r>
              <a:rPr lang="en-US" sz="2800" dirty="0"/>
              <a:t>Nineteen-year old programmer Jeremiah Jacks discovered the hole</a:t>
            </a:r>
          </a:p>
          <a:p>
            <a:r>
              <a:rPr lang="en-US" sz="3200" b="1" dirty="0"/>
              <a:t>Able to pull down 200,000 names, credit card numbers and expiration dates in the site's customer database</a:t>
            </a:r>
          </a:p>
          <a:p>
            <a:r>
              <a:rPr lang="en-US" sz="2800" dirty="0"/>
              <a:t>The episode prompted a year-long FTC investigation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Source:  http://www.securityfocus.com/news/5968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2002 - Guess.com</a:t>
            </a:r>
          </a:p>
        </p:txBody>
      </p:sp>
      <p:pic>
        <p:nvPicPr>
          <p:cNvPr id="1026" name="Picture 2" descr="https://adc3ef35f321fe6e725a-fb8aac3b3bf42afe824f73b606f0aa4c.ssl.cf1.rackcdn.com/tenantlogos/698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738" y="150813"/>
            <a:ext cx="1900292" cy="190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59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100" y="1781503"/>
            <a:ext cx="10443383" cy="4966138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Twenty-year old programmer Jeremiah Jacks discovered the hole</a:t>
            </a:r>
          </a:p>
          <a:p>
            <a:r>
              <a:rPr lang="en-US" sz="3600" dirty="0"/>
              <a:t>Jacks used Google to find active server pages on PetCo.com that accepted customer input, then simply tried inputting SQL database queries into them. </a:t>
            </a:r>
          </a:p>
          <a:p>
            <a:r>
              <a:rPr lang="en-US" sz="4100" b="1" dirty="0"/>
              <a:t>500,000 credit card numbers open to anyone able to construct a specially-crafted URL</a:t>
            </a:r>
          </a:p>
          <a:p>
            <a:r>
              <a:rPr lang="en-US" sz="3600" dirty="0"/>
              <a:t>"It took me less than a minute to find a page that was vulnerable," says Jacks. "Any SQL injection hacker would be able to do the same thing.“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100" dirty="0">
                <a:solidFill>
                  <a:schemeClr val="accent2">
                    <a:lumMod val="50000"/>
                  </a:schemeClr>
                </a:solidFill>
              </a:rPr>
              <a:t>Source:  http://www.securityfocus.com/news/6194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2003 - PetCo.com</a:t>
            </a:r>
          </a:p>
        </p:txBody>
      </p:sp>
      <p:pic>
        <p:nvPicPr>
          <p:cNvPr id="2050" name="Picture 2" descr="http://timesofsandiego.com/wp-content/uploads/2015/08/Petco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145" y="0"/>
            <a:ext cx="2783162" cy="156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01" y="4124613"/>
            <a:ext cx="11537369" cy="273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Hackers have amassed a vast collection of stolen data, including </a:t>
            </a:r>
            <a:r>
              <a:rPr lang="en-US" sz="3600" b="1" u="sng" dirty="0"/>
              <a:t>1.2 billion unique username/password</a:t>
            </a:r>
            <a:r>
              <a:rPr lang="en-US" sz="3600" dirty="0"/>
              <a:t> pairs, by compromising over </a:t>
            </a:r>
            <a:r>
              <a:rPr lang="en-US" sz="3600" b="1" u="sng" dirty="0"/>
              <a:t>420,000 websites</a:t>
            </a:r>
            <a:r>
              <a:rPr lang="en-US" sz="3600" b="1" dirty="0"/>
              <a:t> </a:t>
            </a:r>
            <a:r>
              <a:rPr lang="en-US" sz="3600" dirty="0"/>
              <a:t>using SQL injection techniques.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" y="1930400"/>
            <a:ext cx="11820525" cy="18002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46825" cy="1086196"/>
          </a:xfrm>
        </p:spPr>
        <p:txBody>
          <a:bodyPr>
            <a:normAutofit/>
          </a:bodyPr>
          <a:lstStyle/>
          <a:p>
            <a:r>
              <a:rPr lang="en-US" sz="44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2014 - Multiple Sites</a:t>
            </a:r>
          </a:p>
        </p:txBody>
      </p:sp>
    </p:spTree>
    <p:extLst>
      <p:ext uri="{BB962C8B-B14F-4D97-AF65-F5344CB8AC3E}">
        <p14:creationId xmlns:p14="http://schemas.microsoft.com/office/powerpoint/2010/main" val="83377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03268" y="1078831"/>
            <a:ext cx="7876674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SQL Injections do?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 |  43 </a:t>
            </a:r>
          </a:p>
        </p:txBody>
      </p:sp>
      <p:pic>
        <p:nvPicPr>
          <p:cNvPr id="16386" name="Picture 2" descr="http://media-cache-ec0.pinimg.com/736x/c1/16/8e/c1168eb4639ab0943c0eb81d6ebb55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61" y="2102703"/>
            <a:ext cx="9508688" cy="4366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3.gstatic.com/images?q=tbn:ANd9GcSCaHRD4HldHbs0HL5gbhz3UqKtFBiGyvb6wBxxqUIrNSpl2Pmi_8ovX6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25791">
            <a:off x="1252412" y="743411"/>
            <a:ext cx="1204556" cy="13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192546">
            <a:off x="-396007" y="231815"/>
            <a:ext cx="396653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Your Data</a:t>
            </a:r>
          </a:p>
        </p:txBody>
      </p:sp>
    </p:spTree>
    <p:extLst>
      <p:ext uri="{BB962C8B-B14F-4D97-AF65-F5344CB8AC3E}">
        <p14:creationId xmlns:p14="http://schemas.microsoft.com/office/powerpoint/2010/main" val="266491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994611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SQL Injections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604211"/>
            <a:ext cx="8596668" cy="5091057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 dirty="0"/>
              <a:t>Retrieve sensitive information</a:t>
            </a:r>
          </a:p>
          <a:p>
            <a:pPr lvl="1"/>
            <a:r>
              <a:rPr lang="en-US" sz="2600" dirty="0"/>
              <a:t>Usernames/ Passwords</a:t>
            </a:r>
          </a:p>
          <a:p>
            <a:pPr lvl="1"/>
            <a:r>
              <a:rPr lang="en-US" sz="2600" dirty="0"/>
              <a:t>Credit Card information</a:t>
            </a:r>
          </a:p>
          <a:p>
            <a:pPr lvl="1"/>
            <a:r>
              <a:rPr lang="en-US" sz="2600" dirty="0"/>
              <a:t>SSN</a:t>
            </a:r>
          </a:p>
          <a:p>
            <a:r>
              <a:rPr lang="en-US" sz="2600" b="1" dirty="0"/>
              <a:t>Manipulate Data</a:t>
            </a:r>
          </a:p>
          <a:p>
            <a:pPr lvl="1"/>
            <a:r>
              <a:rPr lang="en-US" sz="2600" dirty="0"/>
              <a:t>Delete records</a:t>
            </a:r>
          </a:p>
          <a:p>
            <a:pPr lvl="1"/>
            <a:r>
              <a:rPr lang="en-US" sz="2600" dirty="0"/>
              <a:t>Truncate tables</a:t>
            </a:r>
          </a:p>
          <a:p>
            <a:pPr lvl="1"/>
            <a:r>
              <a:rPr lang="en-US" sz="2600" dirty="0"/>
              <a:t>Insert records</a:t>
            </a:r>
          </a:p>
          <a:p>
            <a:r>
              <a:rPr lang="en-US" sz="2600" b="1" dirty="0"/>
              <a:t>Manipulate Database Objects</a:t>
            </a:r>
          </a:p>
          <a:p>
            <a:pPr lvl="1"/>
            <a:r>
              <a:rPr lang="en-US" sz="2600" dirty="0"/>
              <a:t>Drop tables</a:t>
            </a:r>
          </a:p>
          <a:p>
            <a:pPr lvl="1"/>
            <a:r>
              <a:rPr lang="en-US" sz="2600" dirty="0"/>
              <a:t>Drop databases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85" y="2598822"/>
            <a:ext cx="6394415" cy="425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17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799519" cy="1320800"/>
          </a:xfrm>
        </p:spPr>
        <p:txBody>
          <a:bodyPr/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can SQL Injections do?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611824"/>
            <a:ext cx="9660034" cy="4897464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/>
              <a:t>Retrieve System Information</a:t>
            </a:r>
          </a:p>
          <a:p>
            <a:pPr lvl="1"/>
            <a:r>
              <a:rPr lang="en-US" sz="2800" dirty="0"/>
              <a:t>Identify software and version information</a:t>
            </a:r>
          </a:p>
          <a:p>
            <a:pPr lvl="1"/>
            <a:r>
              <a:rPr lang="en-US" sz="2800" dirty="0"/>
              <a:t>Determine server hardware</a:t>
            </a:r>
          </a:p>
          <a:p>
            <a:pPr lvl="1"/>
            <a:r>
              <a:rPr lang="en-US" sz="2800" dirty="0"/>
              <a:t>Get a list of databases</a:t>
            </a:r>
          </a:p>
          <a:p>
            <a:pPr lvl="1"/>
            <a:r>
              <a:rPr lang="en-US" sz="2800" dirty="0"/>
              <a:t>Get a list of tables</a:t>
            </a:r>
          </a:p>
          <a:p>
            <a:pPr lvl="1"/>
            <a:r>
              <a:rPr lang="en-US" sz="2800" dirty="0"/>
              <a:t>Get a list of column names within tables</a:t>
            </a:r>
          </a:p>
          <a:p>
            <a:r>
              <a:rPr lang="en-US" sz="2800" b="1" dirty="0"/>
              <a:t>Manipulate User Accounts</a:t>
            </a:r>
          </a:p>
          <a:p>
            <a:pPr lvl="1"/>
            <a:r>
              <a:rPr lang="en-US" sz="2800" dirty="0"/>
              <a:t>Create new </a:t>
            </a:r>
            <a:r>
              <a:rPr lang="en-US" sz="2800" dirty="0" err="1"/>
              <a:t>sysadmin</a:t>
            </a:r>
            <a:r>
              <a:rPr lang="en-US" sz="2800" dirty="0"/>
              <a:t> accounts</a:t>
            </a:r>
          </a:p>
          <a:p>
            <a:pPr lvl="1"/>
            <a:r>
              <a:rPr lang="en-US" sz="2800" dirty="0"/>
              <a:t>Insert admin level accounts into the web-app</a:t>
            </a:r>
          </a:p>
          <a:p>
            <a:pPr lvl="1"/>
            <a:r>
              <a:rPr lang="en-US" sz="2800" dirty="0"/>
              <a:t>Delete existing accounts</a:t>
            </a:r>
          </a:p>
          <a:p>
            <a:r>
              <a:rPr lang="en-US" sz="3000" dirty="0" err="1"/>
              <a:t>xp_cmdshell</a:t>
            </a:r>
            <a:endParaRPr lang="en-US" sz="3000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292" name="Picture 4" descr="http://www.braytonlaw.com/blog/images/confident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014">
            <a:off x="8034772" y="2065905"/>
            <a:ext cx="3769291" cy="221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54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752193" y="1450690"/>
            <a:ext cx="8691218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SQL Injections work?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 |  43 </a:t>
            </a:r>
          </a:p>
        </p:txBody>
      </p:sp>
      <p:pic>
        <p:nvPicPr>
          <p:cNvPr id="8" name="Picture 2" descr="xkcd Bobby Tables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28" y="2795436"/>
            <a:ext cx="11475505" cy="35322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85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Please Support Our Sponsors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3" y="4880076"/>
            <a:ext cx="2322512" cy="8197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80" y="3371594"/>
            <a:ext cx="2322289" cy="11539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85" y="3309851"/>
            <a:ext cx="2822547" cy="99619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81200" y="1332818"/>
            <a:ext cx="8094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Saturday is made possible with the generous support of these sponsors.  </a:t>
            </a:r>
          </a:p>
          <a:p>
            <a:pPr algn="ctr"/>
            <a:r>
              <a:rPr lang="en-US" dirty="0"/>
              <a:t>You can support them by opting-in and visiting them in the sponsor area.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438" y="2122694"/>
            <a:ext cx="5182691" cy="922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2" y="4227709"/>
            <a:ext cx="2172141" cy="766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133" y="527983"/>
            <a:ext cx="1412457" cy="526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02" y="1766525"/>
            <a:ext cx="2117853" cy="21649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88" y="4505299"/>
            <a:ext cx="2090312" cy="7377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905" y="5975823"/>
            <a:ext cx="2495942" cy="3783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10" y="5745835"/>
            <a:ext cx="1619048" cy="6476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242" y="5911925"/>
            <a:ext cx="2857500" cy="495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53" y="4867566"/>
            <a:ext cx="3965200" cy="4336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26" y="1976456"/>
            <a:ext cx="21526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3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Attack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689315"/>
            <a:ext cx="11163370" cy="4664990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/>
              <a:t>Blind SQL Injection</a:t>
            </a:r>
          </a:p>
          <a:p>
            <a:pPr lvl="1"/>
            <a:r>
              <a:rPr lang="en-US" dirty="0"/>
              <a:t>http://localhost/htm/product-list.php?StatusFilter=</a:t>
            </a:r>
            <a:r>
              <a:rPr lang="en-US" b="1" dirty="0">
                <a:solidFill>
                  <a:srgbClr val="FF0000"/>
                </a:solidFill>
              </a:rPr>
              <a:t>' drop table DimUser --</a:t>
            </a:r>
          </a:p>
          <a:p>
            <a:pPr lvl="1"/>
            <a:r>
              <a:rPr lang="en-US" dirty="0"/>
              <a:t>SELECT * FROM DimUser WHERE </a:t>
            </a:r>
            <a:r>
              <a:rPr lang="en-US" dirty="0" err="1"/>
              <a:t>UserName</a:t>
            </a:r>
            <a:r>
              <a:rPr lang="en-US" dirty="0"/>
              <a:t>='</a:t>
            </a:r>
            <a:r>
              <a:rPr lang="en-US" dirty="0" err="1"/>
              <a:t>jprom</a:t>
            </a:r>
            <a:r>
              <a:rPr lang="en-US" dirty="0"/>
              <a:t>' and Password='</a:t>
            </a:r>
            <a:r>
              <a:rPr lang="en-US" b="1" dirty="0">
                <a:solidFill>
                  <a:srgbClr val="FF0000"/>
                </a:solidFill>
              </a:rPr>
              <a:t>' drop table DimUser --</a:t>
            </a:r>
            <a:r>
              <a:rPr lang="en-US" dirty="0"/>
              <a:t>'</a:t>
            </a:r>
            <a:endParaRPr lang="en-US" b="1" dirty="0"/>
          </a:p>
          <a:p>
            <a:pPr lvl="1"/>
            <a:endParaRPr lang="en-US" dirty="0"/>
          </a:p>
          <a:p>
            <a:r>
              <a:rPr lang="en-US" sz="2200" b="1" dirty="0"/>
              <a:t>Conditional Response</a:t>
            </a:r>
          </a:p>
          <a:p>
            <a:pPr lvl="1"/>
            <a:r>
              <a:rPr lang="en-US" dirty="0"/>
              <a:t>http://localhost/htm/product-details.php?ID=603 </a:t>
            </a:r>
            <a:r>
              <a:rPr lang="en-US" b="1" u="sng" dirty="0">
                <a:solidFill>
                  <a:srgbClr val="FF0000"/>
                </a:solidFill>
              </a:rPr>
              <a:t>and</a:t>
            </a:r>
            <a:r>
              <a:rPr lang="en-US" b="1" dirty="0">
                <a:solidFill>
                  <a:srgbClr val="FF0000"/>
                </a:solidFill>
              </a:rPr>
              <a:t> substring(@@VERSION,1,20) = 'Microsoft SQL Server‘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ProductKey</a:t>
            </a:r>
            <a:r>
              <a:rPr lang="en-US" dirty="0"/>
              <a:t> FROM </a:t>
            </a:r>
            <a:r>
              <a:rPr lang="en-US" dirty="0" err="1"/>
              <a:t>DimProduct</a:t>
            </a:r>
            <a:r>
              <a:rPr lang="en-US" dirty="0"/>
              <a:t> WHERE </a:t>
            </a:r>
            <a:r>
              <a:rPr lang="en-US" dirty="0" err="1"/>
              <a:t>ProductKey</a:t>
            </a:r>
            <a:r>
              <a:rPr lang="en-US" dirty="0"/>
              <a:t>=603 </a:t>
            </a:r>
            <a:r>
              <a:rPr lang="en-US" b="1" u="sng" dirty="0">
                <a:solidFill>
                  <a:srgbClr val="FF0000"/>
                </a:solidFill>
              </a:rPr>
              <a:t>and</a:t>
            </a:r>
            <a:r>
              <a:rPr lang="en-US" b="1" dirty="0">
                <a:solidFill>
                  <a:srgbClr val="FF0000"/>
                </a:solidFill>
              </a:rPr>
              <a:t> substring(@@VERSION,1,20) = 'Microsoft SQL Server'</a:t>
            </a:r>
          </a:p>
          <a:p>
            <a:endParaRPr lang="en-US" dirty="0"/>
          </a:p>
          <a:p>
            <a:r>
              <a:rPr lang="en-US" sz="2200" b="1" dirty="0"/>
              <a:t>Return a List of Data </a:t>
            </a:r>
            <a:r>
              <a:rPr lang="en-US" sz="1900" b="1" i="1" dirty="0"/>
              <a:t>(Such as User Accounts)</a:t>
            </a:r>
            <a:endParaRPr lang="en-US" sz="2200" b="1" i="1" dirty="0"/>
          </a:p>
          <a:p>
            <a:pPr lvl="1"/>
            <a:r>
              <a:rPr lang="en-US" dirty="0"/>
              <a:t>http://localhost/htm/product-list.php?StatusFilter=</a:t>
            </a:r>
            <a:r>
              <a:rPr lang="en-US" b="1" dirty="0">
                <a:solidFill>
                  <a:srgbClr val="FF0000"/>
                </a:solidFill>
              </a:rPr>
              <a:t>' or 1=0 </a:t>
            </a:r>
            <a:r>
              <a:rPr lang="en-US" b="1" u="sng" dirty="0">
                <a:solidFill>
                  <a:srgbClr val="FF0000"/>
                </a:solidFill>
              </a:rPr>
              <a:t>union</a:t>
            </a:r>
            <a:r>
              <a:rPr lang="en-US" b="1" dirty="0">
                <a:solidFill>
                  <a:srgbClr val="FF0000"/>
                </a:solidFill>
              </a:rPr>
              <a:t> select x=null, x=</a:t>
            </a:r>
            <a:r>
              <a:rPr lang="en-US" b="1" dirty="0" err="1">
                <a:solidFill>
                  <a:srgbClr val="FF0000"/>
                </a:solidFill>
              </a:rPr>
              <a:t>UserName</a:t>
            </a:r>
            <a:r>
              <a:rPr lang="en-US" b="1" dirty="0">
                <a:solidFill>
                  <a:srgbClr val="FF0000"/>
                </a:solidFill>
              </a:rPr>
              <a:t>, x=Password, x=null from DimUser --</a:t>
            </a:r>
          </a:p>
          <a:p>
            <a:pPr lvl="1"/>
            <a:r>
              <a:rPr lang="en-US" dirty="0"/>
              <a:t>SELECT </a:t>
            </a:r>
            <a:r>
              <a:rPr lang="en-US" dirty="0" err="1"/>
              <a:t>ProductKey</a:t>
            </a:r>
            <a:r>
              <a:rPr lang="en-US" dirty="0"/>
              <a:t> FROM </a:t>
            </a:r>
            <a:r>
              <a:rPr lang="en-US" dirty="0" err="1"/>
              <a:t>DimProduct</a:t>
            </a:r>
            <a:r>
              <a:rPr lang="en-US" dirty="0"/>
              <a:t> WHERE status='</a:t>
            </a:r>
            <a:r>
              <a:rPr lang="en-US" b="1" dirty="0">
                <a:solidFill>
                  <a:srgbClr val="FF0000"/>
                </a:solidFill>
              </a:rPr>
              <a:t>' or 1=0 </a:t>
            </a:r>
            <a:r>
              <a:rPr lang="en-US" b="1" u="sng" dirty="0">
                <a:solidFill>
                  <a:srgbClr val="FF0000"/>
                </a:solidFill>
              </a:rPr>
              <a:t>union</a:t>
            </a:r>
            <a:r>
              <a:rPr lang="en-US" b="1" dirty="0">
                <a:solidFill>
                  <a:srgbClr val="FF0000"/>
                </a:solidFill>
              </a:rPr>
              <a:t> select  x=null, x=</a:t>
            </a:r>
            <a:r>
              <a:rPr lang="en-US" b="1" dirty="0" err="1">
                <a:solidFill>
                  <a:srgbClr val="FF0000"/>
                </a:solidFill>
              </a:rPr>
              <a:t>UserName</a:t>
            </a:r>
            <a:r>
              <a:rPr lang="en-US" b="1" dirty="0">
                <a:solidFill>
                  <a:srgbClr val="FF0000"/>
                </a:solidFill>
              </a:rPr>
              <a:t>, x=Password, x=null from DimUser --</a:t>
            </a:r>
            <a:r>
              <a:rPr lang="en-US" dirty="0"/>
              <a:t>' ORDER BY </a:t>
            </a:r>
            <a:r>
              <a:rPr lang="en-US" dirty="0" err="1"/>
              <a:t>ProductAlternateKey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266" name="Picture 2" descr="http://images.clipartpanda.com/attack-clipart-air-attack-h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379" y="173421"/>
            <a:ext cx="3728669" cy="234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img3.wikia.nocookie.net/__cb20140112081845/airmech/images/3/3b/Bom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870" y="1368616"/>
            <a:ext cx="1292117" cy="129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9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914400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Bypassing Logins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827867"/>
            <a:ext cx="11449050" cy="3213496"/>
          </a:xfrm>
        </p:spPr>
        <p:txBody>
          <a:bodyPr/>
          <a:lstStyle/>
          <a:p>
            <a:r>
              <a:rPr lang="en-US" sz="2000" dirty="0"/>
              <a:t>$</a:t>
            </a:r>
            <a:r>
              <a:rPr lang="en-US" sz="2000" dirty="0" err="1"/>
              <a:t>sql</a:t>
            </a:r>
            <a:r>
              <a:rPr lang="en-US" sz="2000" dirty="0"/>
              <a:t> = "SELECT * FROM Users WHERE Username = '$username' and Password = '$password'";</a:t>
            </a:r>
          </a:p>
          <a:p>
            <a:r>
              <a:rPr lang="en-US" sz="2000" dirty="0"/>
              <a:t>SELECT * FROM Users WHERE Username</a:t>
            </a:r>
            <a:r>
              <a:rPr lang="en-US" sz="2000"/>
              <a:t>= 'Jeff</a:t>
            </a:r>
            <a:r>
              <a:rPr lang="en-US" sz="2000" dirty="0"/>
              <a:t>' and Password</a:t>
            </a:r>
            <a:r>
              <a:rPr lang="en-US" sz="2000"/>
              <a:t>= 'password'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SELECT * FROM Users WHERE Username= ‘</a:t>
            </a:r>
            <a:r>
              <a:rPr lang="en-US" sz="2000" b="1" dirty="0">
                <a:solidFill>
                  <a:srgbClr val="FF0000"/>
                </a:solidFill>
              </a:rPr>
              <a:t>'or 1 = 1--</a:t>
            </a:r>
            <a:r>
              <a:rPr lang="en-US" sz="2000" dirty="0"/>
              <a:t>‘ and Password=‘password’</a:t>
            </a:r>
          </a:p>
        </p:txBody>
      </p:sp>
      <p:pic>
        <p:nvPicPr>
          <p:cNvPr id="10242" name="Picture 2" descr="http://betanews.com/wp-content/uploads/2013/02/Shortcut-300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331" y="0"/>
            <a:ext cx="2496207" cy="249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clker.com/cliparts/8/3/0/1/1223615532442623843djmx1_cadenas_1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409" y="4434615"/>
            <a:ext cx="1424499" cy="167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968" y="1713971"/>
            <a:ext cx="6562725" cy="923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968" y="4170195"/>
            <a:ext cx="64960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0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7583" y="3574058"/>
            <a:ext cx="7189257" cy="1417309"/>
          </a:xfrm>
        </p:spPr>
        <p:txBody>
          <a:bodyPr>
            <a:noAutofit/>
          </a:bodyPr>
          <a:lstStyle/>
          <a:p>
            <a:pPr algn="ctr"/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b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SQL Injection Attacks</a:t>
            </a: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67" y="1857351"/>
            <a:ext cx="1871690" cy="1871690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23  |  43 </a:t>
            </a:r>
          </a:p>
        </p:txBody>
      </p:sp>
    </p:spTree>
    <p:extLst>
      <p:ext uri="{BB962C8B-B14F-4D97-AF65-F5344CB8AC3E}">
        <p14:creationId xmlns:p14="http://schemas.microsoft.com/office/powerpoint/2010/main" val="1538822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498688" y="408225"/>
            <a:ext cx="7189257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Attacks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 |  43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689" y="1238989"/>
            <a:ext cx="7206710" cy="5413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93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58" y="1806413"/>
            <a:ext cx="9666815" cy="462538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sp_who2</a:t>
            </a:r>
          </a:p>
          <a:p>
            <a:pPr lvl="1"/>
            <a:r>
              <a:rPr lang="en-US" sz="2800" dirty="0"/>
              <a:t>Check for expensive queries</a:t>
            </a:r>
          </a:p>
          <a:p>
            <a:pPr lvl="1"/>
            <a:r>
              <a:rPr lang="en-US" sz="2800" dirty="0" err="1"/>
              <a:t>dbcc</a:t>
            </a:r>
            <a:r>
              <a:rPr lang="en-US" sz="2800" dirty="0"/>
              <a:t> </a:t>
            </a:r>
            <a:r>
              <a:rPr lang="en-US" sz="2800" dirty="0" err="1"/>
              <a:t>inputbuffer</a:t>
            </a:r>
            <a:r>
              <a:rPr lang="en-US" sz="2800" dirty="0"/>
              <a:t>(</a:t>
            </a:r>
            <a:r>
              <a:rPr lang="en-US" sz="2800" dirty="0" err="1"/>
              <a:t>spid</a:t>
            </a:r>
            <a:r>
              <a:rPr lang="en-US" sz="2800" dirty="0"/>
              <a:t> #)</a:t>
            </a:r>
          </a:p>
          <a:p>
            <a:r>
              <a:rPr lang="en-US" sz="2800" dirty="0"/>
              <a:t>Activity monitor, recent expensive queries</a:t>
            </a:r>
          </a:p>
          <a:p>
            <a:r>
              <a:rPr lang="en-US" sz="2800" dirty="0"/>
              <a:t>Check running queries. sort by CPU time </a:t>
            </a:r>
            <a:r>
              <a:rPr lang="en-US" sz="2800" dirty="0" err="1"/>
              <a:t>desc</a:t>
            </a:r>
            <a:endParaRPr lang="en-US" sz="2800" dirty="0"/>
          </a:p>
          <a:p>
            <a:r>
              <a:rPr lang="en-US" sz="2800" dirty="0"/>
              <a:t>Check recently executed queries for attack signatures</a:t>
            </a:r>
          </a:p>
          <a:p>
            <a:pPr lvl="1"/>
            <a:r>
              <a:rPr lang="en-US" sz="2600" dirty="0"/>
              <a:t>1=1  or  ‘1’=‘1’</a:t>
            </a:r>
          </a:p>
          <a:p>
            <a:pPr lvl="1"/>
            <a:r>
              <a:rPr lang="en-US" sz="2600" dirty="0"/>
              <a:t>1=0  or  ‘1’=‘0’</a:t>
            </a:r>
          </a:p>
          <a:p>
            <a:pPr lvl="1"/>
            <a:r>
              <a:rPr lang="en-US" sz="2600" dirty="0"/>
              <a:t>--</a:t>
            </a:r>
          </a:p>
          <a:p>
            <a:pPr lvl="1"/>
            <a:r>
              <a:rPr lang="en-US" sz="2600" dirty="0"/>
              <a:t>variations</a:t>
            </a:r>
          </a:p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448" y="0"/>
            <a:ext cx="4575552" cy="34316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45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90700"/>
            <a:ext cx="9666815" cy="4457700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Evaluate profiler results</a:t>
            </a:r>
          </a:p>
          <a:p>
            <a:pPr lvl="1"/>
            <a:r>
              <a:rPr lang="en-US" sz="2600" dirty="0"/>
              <a:t>Look for injected SQL statements </a:t>
            </a:r>
          </a:p>
          <a:p>
            <a:pPr lvl="1"/>
            <a:r>
              <a:rPr lang="en-US" sz="2600" dirty="0"/>
              <a:t>Look for non-parameterized queries</a:t>
            </a:r>
          </a:p>
          <a:p>
            <a:pPr lvl="1"/>
            <a:r>
              <a:rPr lang="en-US" sz="2600" dirty="0"/>
              <a:t>Look for expensive queries (Injected SQL?)</a:t>
            </a:r>
          </a:p>
          <a:p>
            <a:r>
              <a:rPr lang="en-US" sz="2800" dirty="0"/>
              <a:t>Various Tools:</a:t>
            </a:r>
          </a:p>
          <a:p>
            <a:pPr lvl="1"/>
            <a:r>
              <a:rPr lang="en-US" sz="2600" dirty="0" err="1"/>
              <a:t>WebInspect</a:t>
            </a:r>
            <a:r>
              <a:rPr lang="en-US" sz="2600" dirty="0"/>
              <a:t> by HP</a:t>
            </a:r>
          </a:p>
          <a:p>
            <a:pPr lvl="1"/>
            <a:r>
              <a:rPr lang="en-US" sz="2600" dirty="0"/>
              <a:t>http://sqlninja.sourceforge.net/</a:t>
            </a:r>
          </a:p>
          <a:p>
            <a:pPr lvl="1"/>
            <a:r>
              <a:rPr lang="en-US" sz="2600" dirty="0"/>
              <a:t>Web Vulnerability Scanners</a:t>
            </a:r>
          </a:p>
          <a:p>
            <a:pPr lvl="1"/>
            <a:endParaRPr lang="en-US" sz="2600" dirty="0"/>
          </a:p>
          <a:p>
            <a:r>
              <a:rPr lang="en-US" sz="2800" dirty="0"/>
              <a:t>Look for anything suspicious</a:t>
            </a:r>
          </a:p>
          <a:p>
            <a:r>
              <a:rPr lang="en-US" sz="2800" dirty="0"/>
              <a:t>Check source code for vulnerabilities!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59" y="1790700"/>
            <a:ext cx="5163541" cy="34188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34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746975" y="1097186"/>
            <a:ext cx="7189257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Stopping SQL Injections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17  |  43 </a:t>
            </a:r>
          </a:p>
        </p:txBody>
      </p:sp>
      <p:pic>
        <p:nvPicPr>
          <p:cNvPr id="7172" name="Picture 4" descr="http://img3.wikia.nocookie.net/__cb20060831032053/matrix/images/8/88/Neo_stops_bullet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493" y="2200658"/>
            <a:ext cx="9736220" cy="40862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7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34189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Strategies to Stop SQL Injection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3789"/>
            <a:ext cx="9365023" cy="5149515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Write code to identify and replace suspect looking strings? 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Not a good idea</a:t>
            </a:r>
          </a:p>
          <a:p>
            <a:pPr lvl="1"/>
            <a:r>
              <a:rPr lang="en-US" sz="2600" dirty="0">
                <a:solidFill>
                  <a:srgbClr val="FF0000"/>
                </a:solidFill>
              </a:rPr>
              <a:t>Impossible to identify all possible scenarios</a:t>
            </a:r>
          </a:p>
          <a:p>
            <a:r>
              <a:rPr lang="en-US" sz="2800" dirty="0"/>
              <a:t>Check incoming values </a:t>
            </a:r>
            <a:r>
              <a:rPr lang="en-US" sz="2800" b="1" u="sng" dirty="0"/>
              <a:t>before</a:t>
            </a:r>
            <a:r>
              <a:rPr lang="en-US" sz="2800" dirty="0"/>
              <a:t> executing a query</a:t>
            </a:r>
          </a:p>
          <a:p>
            <a:pPr lvl="1"/>
            <a:r>
              <a:rPr lang="en-US" sz="2600" dirty="0"/>
              <a:t>If expecting a character value with a length of 2,               use a substring with a length of 2</a:t>
            </a:r>
          </a:p>
          <a:p>
            <a:pPr lvl="1"/>
            <a:r>
              <a:rPr lang="en-US" sz="2600" dirty="0"/>
              <a:t>Incoming value might only be 1 of x possibilities</a:t>
            </a:r>
          </a:p>
          <a:p>
            <a:r>
              <a:rPr lang="en-US" sz="2800" dirty="0"/>
              <a:t>Check </a:t>
            </a:r>
            <a:r>
              <a:rPr lang="en-US" sz="2800" dirty="0" err="1"/>
              <a:t>datatype</a:t>
            </a:r>
            <a:r>
              <a:rPr lang="en-US" sz="2800" dirty="0"/>
              <a:t> and/or length of incoming values</a:t>
            </a:r>
          </a:p>
          <a:p>
            <a:pPr lvl="1"/>
            <a:r>
              <a:rPr lang="en-US" sz="2600" dirty="0"/>
              <a:t>(integer, char(2), </a:t>
            </a:r>
            <a:r>
              <a:rPr lang="en-US" sz="2600" dirty="0" err="1"/>
              <a:t>etc</a:t>
            </a:r>
            <a:r>
              <a:rPr lang="en-US" sz="2600" dirty="0"/>
              <a:t>)</a:t>
            </a:r>
          </a:p>
          <a:p>
            <a:r>
              <a:rPr lang="en-US" sz="2800" dirty="0"/>
              <a:t>Encrypt URL variable strings</a:t>
            </a:r>
          </a:p>
          <a:p>
            <a:endParaRPr lang="en-US" dirty="0"/>
          </a:p>
        </p:txBody>
      </p:sp>
      <p:pic>
        <p:nvPicPr>
          <p:cNvPr id="5122" name="Picture 2" descr="http://fc08.deviantart.net/fs70/i/2011/152/5/1/castle_wall_by_stockopedia-d3hre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29" y="1162788"/>
            <a:ext cx="4435043" cy="26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17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34189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Strategies to Stop SQL Injection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43789"/>
            <a:ext cx="9990665" cy="5149515"/>
          </a:xfrm>
        </p:spPr>
        <p:txBody>
          <a:bodyPr>
            <a:normAutofit/>
          </a:bodyPr>
          <a:lstStyle/>
          <a:p>
            <a:r>
              <a:rPr lang="en-US" sz="2400" dirty="0"/>
              <a:t>Use a web application firewall (WAF)</a:t>
            </a:r>
          </a:p>
          <a:p>
            <a:r>
              <a:rPr lang="en-US" sz="2400" dirty="0"/>
              <a:t>Don't return error messages to the screen (disable error messages)</a:t>
            </a:r>
          </a:p>
          <a:p>
            <a:r>
              <a:rPr lang="en-US" sz="2400" dirty="0"/>
              <a:t>Remove escape characters</a:t>
            </a:r>
          </a:p>
          <a:p>
            <a:pPr lvl="1"/>
            <a:r>
              <a:rPr lang="en-US" sz="2400" dirty="0"/>
              <a:t>Some languages have functions to help with this</a:t>
            </a:r>
          </a:p>
          <a:p>
            <a:r>
              <a:rPr lang="en-US" sz="2400" dirty="0"/>
              <a:t>Implement proper security </a:t>
            </a:r>
          </a:p>
          <a:p>
            <a:pPr lvl="1"/>
            <a:r>
              <a:rPr lang="en-US" sz="2400" dirty="0"/>
              <a:t>Use </a:t>
            </a:r>
            <a:r>
              <a:rPr lang="en-US" sz="2400" dirty="0" err="1"/>
              <a:t>db_datareader</a:t>
            </a:r>
            <a:r>
              <a:rPr lang="en-US" sz="2400" dirty="0"/>
              <a:t>, </a:t>
            </a:r>
            <a:r>
              <a:rPr lang="en-US" sz="2400" dirty="0" err="1"/>
              <a:t>db_datawriter</a:t>
            </a:r>
            <a:r>
              <a:rPr lang="en-US" sz="2400" dirty="0"/>
              <a:t>, or table level permissions</a:t>
            </a:r>
          </a:p>
          <a:p>
            <a:pPr lvl="1"/>
            <a:r>
              <a:rPr lang="en-US" sz="2400" b="1" dirty="0"/>
              <a:t>Not </a:t>
            </a:r>
            <a:r>
              <a:rPr lang="en-US" sz="2400" b="1" dirty="0" err="1"/>
              <a:t>db_owner</a:t>
            </a:r>
            <a:r>
              <a:rPr lang="en-US" sz="2400" b="1" dirty="0"/>
              <a:t> or </a:t>
            </a:r>
            <a:r>
              <a:rPr lang="en-US" sz="2400" b="1" dirty="0" err="1"/>
              <a:t>sysadmin</a:t>
            </a:r>
            <a:r>
              <a:rPr lang="en-US" sz="2400" b="1" dirty="0"/>
              <a:t>!</a:t>
            </a:r>
          </a:p>
          <a:p>
            <a:r>
              <a:rPr lang="en-US" sz="2400" dirty="0"/>
              <a:t>Encrypt sensitive data in the database</a:t>
            </a:r>
          </a:p>
          <a:p>
            <a:r>
              <a:rPr lang="en-US" sz="2400" b="1" u="sng" dirty="0">
                <a:solidFill>
                  <a:srgbClr val="FF0000"/>
                </a:solidFill>
              </a:rPr>
              <a:t>ALWAYS use Parameterized queries where user input is possible</a:t>
            </a:r>
          </a:p>
          <a:p>
            <a:pPr lvl="1"/>
            <a:r>
              <a:rPr lang="en-US" sz="2400" b="1" u="sng" dirty="0">
                <a:solidFill>
                  <a:srgbClr val="FF0000"/>
                </a:solidFill>
              </a:rPr>
              <a:t>Use on all queries using a GET or POST </a:t>
            </a:r>
          </a:p>
          <a:p>
            <a:endParaRPr lang="en-US" dirty="0"/>
          </a:p>
        </p:txBody>
      </p:sp>
      <p:pic>
        <p:nvPicPr>
          <p:cNvPr id="4" name="Picture 2" descr="http://cdn.business2community.com/wp-content/uploads/2012/03/stop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006" y="609600"/>
            <a:ext cx="1547661" cy="154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etc-mysitemyway.s3.amazonaws.com/icons/legacy-previews/icons/3d-glossy-green-orbs-icons-symbols-shapes/104626-3d-glossy-green-orb-icon-symbols-shapes-check-mark5-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3864" y="5073784"/>
            <a:ext cx="1519520" cy="151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0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Parameterized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930400"/>
            <a:ext cx="8931886" cy="4518525"/>
          </a:xfrm>
        </p:spPr>
        <p:txBody>
          <a:bodyPr/>
          <a:lstStyle/>
          <a:p>
            <a:r>
              <a:rPr lang="en-US" sz="2800" dirty="0"/>
              <a:t>An execution plan is created on the server before the query is executed. The plan only allows the original query to be executed.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r>
              <a:rPr lang="en-US" sz="2800" dirty="0"/>
              <a:t>Injected SQL will not be executed because it is treated as a </a:t>
            </a:r>
            <a:r>
              <a:rPr lang="en-US" sz="2800" u="sng" dirty="0"/>
              <a:t>value</a:t>
            </a:r>
            <a:r>
              <a:rPr lang="en-US" sz="2800" dirty="0"/>
              <a:t> and not as a </a:t>
            </a:r>
            <a:r>
              <a:rPr lang="en-US" sz="2800" u="sng" dirty="0"/>
              <a:t>statement</a:t>
            </a:r>
            <a:r>
              <a:rPr lang="en-US" sz="2800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2" descr="http://etc-mysitemyway.s3.amazonaws.com/icons/legacy-previews/icons/3d-glossy-green-orbs-icons-symbols-shapes/104626-3d-glossy-green-orb-icon-symbols-shapes-check-mark5-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7224" y="277507"/>
            <a:ext cx="1984987" cy="198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80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736" y="609600"/>
            <a:ext cx="6855268" cy="1320800"/>
          </a:xfrm>
        </p:spPr>
        <p:txBody>
          <a:bodyPr/>
          <a:lstStyle/>
          <a:p>
            <a:pPr algn="ctr"/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Local User Groups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37861" y="3299805"/>
            <a:ext cx="9316278" cy="301621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3200" b="1" dirty="0"/>
              <a:t>Los Angeles User Group</a:t>
            </a:r>
          </a:p>
          <a:p>
            <a:pPr algn="ctr"/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</a:t>
            </a:r>
            <a:r>
              <a:rPr lang="nl-NL" sz="2400" dirty="0"/>
              <a:t>Thursday of each odd month</a:t>
            </a:r>
            <a:endParaRPr lang="en-US" sz="2400" dirty="0"/>
          </a:p>
          <a:p>
            <a:pPr algn="ctr"/>
            <a:r>
              <a:rPr lang="en-US" sz="2000" u="sng" dirty="0"/>
              <a:t>sql.la</a:t>
            </a:r>
          </a:p>
          <a:p>
            <a:pPr algn="ctr"/>
            <a:endParaRPr lang="en-US" sz="2000" u="sng" dirty="0"/>
          </a:p>
          <a:p>
            <a:pPr algn="ctr"/>
            <a:r>
              <a:rPr lang="en-US" sz="2800" b="1" dirty="0"/>
              <a:t>Malibu User Group</a:t>
            </a:r>
          </a:p>
          <a:p>
            <a:pPr algn="ctr"/>
            <a:r>
              <a:rPr lang="en-US" sz="2000" dirty="0"/>
              <a:t>3</a:t>
            </a:r>
            <a:r>
              <a:rPr lang="en-US" sz="2000" baseline="30000" dirty="0"/>
              <a:t>rd</a:t>
            </a:r>
            <a:r>
              <a:rPr lang="en-US" sz="2000" dirty="0"/>
              <a:t> Wednesday of each month</a:t>
            </a:r>
          </a:p>
          <a:p>
            <a:pPr algn="ctr"/>
            <a:r>
              <a:rPr lang="en-US" dirty="0"/>
              <a:t>sqlmalibu.pass.org</a:t>
            </a:r>
          </a:p>
          <a:p>
            <a:pPr algn="ctr"/>
            <a:r>
              <a:rPr lang="en-US" sz="900" dirty="0"/>
              <a:t>   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r>
              <a:rPr lang="en-US" sz="2800" b="1" dirty="0"/>
              <a:t>San Diego User Group</a:t>
            </a:r>
          </a:p>
          <a:p>
            <a:pPr algn="ctr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&amp; 3</a:t>
            </a:r>
            <a:r>
              <a:rPr lang="en-US" sz="2000" baseline="30000" dirty="0"/>
              <a:t>rd</a:t>
            </a:r>
            <a:r>
              <a:rPr lang="en-US" sz="2000" dirty="0"/>
              <a:t> </a:t>
            </a:r>
            <a:r>
              <a:rPr lang="nl-NL" sz="2000" dirty="0"/>
              <a:t>Thursday of each month</a:t>
            </a:r>
            <a:endParaRPr lang="en-US" sz="2000" dirty="0"/>
          </a:p>
          <a:p>
            <a:pPr algn="ctr"/>
            <a:r>
              <a:rPr lang="en-US" u="sng" dirty="0"/>
              <a:t>meetup.com/</a:t>
            </a:r>
            <a:r>
              <a:rPr lang="en-US" u="sng" dirty="0" err="1"/>
              <a:t>sdsqlug</a:t>
            </a:r>
            <a:endParaRPr lang="en-US" u="sng" dirty="0"/>
          </a:p>
          <a:p>
            <a:pPr algn="ctr"/>
            <a:r>
              <a:rPr lang="en-US" u="sng" dirty="0"/>
              <a:t>meetup.com/</a:t>
            </a:r>
            <a:r>
              <a:rPr lang="en-US" u="sng" dirty="0" err="1"/>
              <a:t>sdsqlbig</a:t>
            </a:r>
            <a:endParaRPr lang="en-US" dirty="0"/>
          </a:p>
          <a:p>
            <a:pPr algn="ctr"/>
            <a:endParaRPr lang="en-US" sz="2000" dirty="0"/>
          </a:p>
          <a:p>
            <a:pPr algn="ctr"/>
            <a:r>
              <a:rPr lang="en-US" sz="2800" b="1" dirty="0"/>
              <a:t>Los Angeles - Korean</a:t>
            </a:r>
          </a:p>
          <a:p>
            <a:pPr algn="ctr"/>
            <a:r>
              <a:rPr lang="en-US" sz="2000" dirty="0"/>
              <a:t>Every Other Tuesday</a:t>
            </a:r>
          </a:p>
          <a:p>
            <a:pPr algn="ctr"/>
            <a:r>
              <a:rPr lang="en-US" dirty="0"/>
              <a:t>sqlangeles.pass.org</a:t>
            </a:r>
          </a:p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033668" y="1716164"/>
            <a:ext cx="9316278" cy="172354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3200" b="1" dirty="0"/>
              <a:t>Orange County User Group</a:t>
            </a:r>
          </a:p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rd</a:t>
            </a:r>
            <a:r>
              <a:rPr lang="en-US" sz="2400" dirty="0"/>
              <a:t> Thursday of each month</a:t>
            </a:r>
          </a:p>
          <a:p>
            <a:pPr algn="ctr"/>
            <a:r>
              <a:rPr lang="en-US" sz="2000" dirty="0"/>
              <a:t>bigpass.pass.org</a:t>
            </a:r>
          </a:p>
          <a:p>
            <a:pPr algn="ctr"/>
            <a:r>
              <a:rPr lang="en-US" sz="1000" dirty="0"/>
              <a:t>   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8651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83170" cy="1320800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Parameterized Queries</a:t>
            </a:r>
            <a:r>
              <a:rPr lang="en-US" dirty="0"/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– Code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7958"/>
            <a:ext cx="10183171" cy="4940968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Not Safe  (Non-Parameterized)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tsql_States</a:t>
            </a:r>
            <a:r>
              <a:rPr lang="en-US" dirty="0"/>
              <a:t> = </a:t>
            </a:r>
            <a:r>
              <a:rPr lang="en-US" dirty="0" err="1"/>
              <a:t>sprintf</a:t>
            </a:r>
            <a:r>
              <a:rPr lang="en-US" dirty="0"/>
              <a:t>("SELECT * FROM </a:t>
            </a:r>
            <a:r>
              <a:rPr lang="en-US" dirty="0" err="1"/>
              <a:t>vw_DimState</a:t>
            </a:r>
            <a:r>
              <a:rPr lang="en-US" dirty="0"/>
              <a:t> WHERE </a:t>
            </a:r>
            <a:r>
              <a:rPr lang="en-US" dirty="0" err="1"/>
              <a:t>stateCode</a:t>
            </a:r>
            <a:r>
              <a:rPr lang="en-US" dirty="0"/>
              <a:t>='</a:t>
            </a:r>
            <a:r>
              <a:rPr lang="en-US" b="1" dirty="0">
                <a:solidFill>
                  <a:srgbClr val="C00000"/>
                </a:solidFill>
              </a:rPr>
              <a:t>%s</a:t>
            </a:r>
            <a:r>
              <a:rPr lang="en-US" dirty="0"/>
              <a:t>' AND </a:t>
            </a:r>
            <a:r>
              <a:rPr lang="en-US" dirty="0" err="1"/>
              <a:t>countryCode</a:t>
            </a:r>
            <a:r>
              <a:rPr lang="en-US" dirty="0"/>
              <a:t>='</a:t>
            </a:r>
            <a:r>
              <a:rPr lang="en-US" b="1" dirty="0">
                <a:solidFill>
                  <a:srgbClr val="C00000"/>
                </a:solidFill>
              </a:rPr>
              <a:t>%s</a:t>
            </a:r>
            <a:r>
              <a:rPr lang="en-US" dirty="0"/>
              <a:t>'", </a:t>
            </a:r>
            <a:r>
              <a:rPr lang="en-US" b="1" dirty="0">
                <a:solidFill>
                  <a:srgbClr val="C00000"/>
                </a:solidFill>
              </a:rPr>
              <a:t>$_GET[‘State’], $_GET[‘Country’]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stmt_States</a:t>
            </a:r>
            <a:r>
              <a:rPr lang="en-US" dirty="0"/>
              <a:t> = </a:t>
            </a:r>
            <a:r>
              <a:rPr lang="en-US" dirty="0" err="1"/>
              <a:t>sqlsrv_query</a:t>
            </a:r>
            <a:r>
              <a:rPr lang="en-US" dirty="0"/>
              <a:t>($conn, $</a:t>
            </a:r>
            <a:r>
              <a:rPr lang="en-US" dirty="0" err="1"/>
              <a:t>tsql_States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row_States</a:t>
            </a:r>
            <a:r>
              <a:rPr lang="en-US" dirty="0"/>
              <a:t> = </a:t>
            </a:r>
            <a:r>
              <a:rPr lang="en-US" dirty="0" err="1"/>
              <a:t>sqlsrv_fetch_array</a:t>
            </a:r>
            <a:r>
              <a:rPr lang="en-US" dirty="0"/>
              <a:t>($</a:t>
            </a:r>
            <a:r>
              <a:rPr lang="en-US" dirty="0" err="1"/>
              <a:t>stmt_States</a:t>
            </a:r>
            <a:r>
              <a:rPr lang="en-US" dirty="0"/>
              <a:t>, SQLSRV_FETCH_ASSOC);</a:t>
            </a:r>
          </a:p>
          <a:p>
            <a:endParaRPr lang="en-US" dirty="0"/>
          </a:p>
          <a:p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Safe  (Parameterized)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tsql_States</a:t>
            </a:r>
            <a:r>
              <a:rPr lang="en-US" dirty="0"/>
              <a:t> = "SELECT * FROM </a:t>
            </a:r>
            <a:r>
              <a:rPr lang="en-US" dirty="0" err="1"/>
              <a:t>vw_DimState</a:t>
            </a:r>
            <a:r>
              <a:rPr lang="en-US" dirty="0"/>
              <a:t> WHERE </a:t>
            </a:r>
            <a:r>
              <a:rPr lang="en-US" dirty="0" err="1"/>
              <a:t>stateCode</a:t>
            </a:r>
            <a:r>
              <a:rPr lang="en-US" dirty="0"/>
              <a:t>=</a:t>
            </a:r>
            <a:r>
              <a:rPr lang="en-US" b="1" dirty="0">
                <a:solidFill>
                  <a:srgbClr val="C00000"/>
                </a:solidFill>
              </a:rPr>
              <a:t>? </a:t>
            </a:r>
            <a:r>
              <a:rPr lang="en-US" dirty="0"/>
              <a:t>AND </a:t>
            </a:r>
            <a:r>
              <a:rPr lang="en-US" dirty="0" err="1"/>
              <a:t>countryCode</a:t>
            </a:r>
            <a:r>
              <a:rPr lang="en-US" dirty="0"/>
              <a:t>=</a:t>
            </a:r>
            <a:r>
              <a:rPr lang="en-US" b="1" dirty="0">
                <a:solidFill>
                  <a:srgbClr val="C00000"/>
                </a:solidFill>
              </a:rPr>
              <a:t>?</a:t>
            </a:r>
            <a:r>
              <a:rPr lang="en-US" dirty="0"/>
              <a:t>";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$</a:t>
            </a:r>
            <a:r>
              <a:rPr lang="en-US" b="1" dirty="0" err="1">
                <a:solidFill>
                  <a:srgbClr val="C00000"/>
                </a:solidFill>
              </a:rPr>
              <a:t>params_States</a:t>
            </a:r>
            <a:r>
              <a:rPr lang="en-US" b="1" dirty="0">
                <a:solidFill>
                  <a:srgbClr val="C00000"/>
                </a:solidFill>
              </a:rPr>
              <a:t> = array($_GET[‘State’], $_GET[‘Country’]);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stmt_States</a:t>
            </a:r>
            <a:r>
              <a:rPr lang="en-US" dirty="0"/>
              <a:t> = </a:t>
            </a:r>
            <a:r>
              <a:rPr lang="en-US" dirty="0" err="1"/>
              <a:t>sqlsrv_query</a:t>
            </a:r>
            <a:r>
              <a:rPr lang="en-US" dirty="0"/>
              <a:t>($conn, $</a:t>
            </a:r>
            <a:r>
              <a:rPr lang="en-US" dirty="0" err="1"/>
              <a:t>tsql_States</a:t>
            </a:r>
            <a:r>
              <a:rPr lang="en-US" dirty="0"/>
              <a:t>, </a:t>
            </a:r>
            <a:r>
              <a:rPr lang="en-US" b="1" dirty="0">
                <a:solidFill>
                  <a:srgbClr val="C00000"/>
                </a:solidFill>
              </a:rPr>
              <a:t>$</a:t>
            </a:r>
            <a:r>
              <a:rPr lang="en-US" b="1" dirty="0" err="1">
                <a:solidFill>
                  <a:srgbClr val="C00000"/>
                </a:solidFill>
              </a:rPr>
              <a:t>params_States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row_States</a:t>
            </a:r>
            <a:r>
              <a:rPr lang="en-US" dirty="0"/>
              <a:t> = </a:t>
            </a:r>
            <a:r>
              <a:rPr lang="en-US" dirty="0" err="1"/>
              <a:t>sqlsrv_fetch_array</a:t>
            </a:r>
            <a:r>
              <a:rPr lang="en-US" dirty="0"/>
              <a:t>( $</a:t>
            </a:r>
            <a:r>
              <a:rPr lang="en-US" dirty="0" err="1"/>
              <a:t>stmt_States</a:t>
            </a:r>
            <a:r>
              <a:rPr lang="en-US" dirty="0"/>
              <a:t>, SQLSRV_FETCH_ASSOC);</a:t>
            </a:r>
          </a:p>
          <a:p>
            <a:endParaRPr lang="en-US" dirty="0"/>
          </a:p>
        </p:txBody>
      </p:sp>
      <p:pic>
        <p:nvPicPr>
          <p:cNvPr id="3074" name="Picture 2" descr="http://www.planet-source-code.com/vb/2010Redesign/images/LangugeHomePages/PHP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7703" y="557759"/>
            <a:ext cx="1805604" cy="9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17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10183170" cy="1320800"/>
          </a:xfrm>
        </p:spPr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Parameterized Queries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– Code Example (C#)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475874"/>
            <a:ext cx="9573570" cy="5021179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Select</a:t>
            </a:r>
          </a:p>
          <a:p>
            <a:pPr marL="0" indent="0">
              <a:buNone/>
            </a:pPr>
            <a:r>
              <a:rPr lang="en-US" dirty="0"/>
              <a:t>string </a:t>
            </a:r>
            <a:r>
              <a:rPr lang="en-US" dirty="0" err="1"/>
              <a:t>strQuery</a:t>
            </a:r>
            <a:r>
              <a:rPr lang="en-US" dirty="0"/>
              <a:t> = "select * from customers where city = @city";</a:t>
            </a:r>
          </a:p>
          <a:p>
            <a:pPr marL="0" indent="0">
              <a:buNone/>
            </a:pPr>
            <a:r>
              <a:rPr lang="en-US" dirty="0" err="1"/>
              <a:t>SqlCommand</a:t>
            </a:r>
            <a:r>
              <a:rPr lang="en-US" dirty="0"/>
              <a:t> </a:t>
            </a:r>
            <a:r>
              <a:rPr lang="en-US" dirty="0" err="1"/>
              <a:t>cmd</a:t>
            </a:r>
            <a:r>
              <a:rPr lang="en-US" dirty="0"/>
              <a:t> = new </a:t>
            </a:r>
            <a:r>
              <a:rPr lang="en-US" dirty="0" err="1"/>
              <a:t>SqlCommand</a:t>
            </a:r>
            <a:r>
              <a:rPr lang="en-US" dirty="0"/>
              <a:t>(</a:t>
            </a:r>
            <a:r>
              <a:rPr lang="en-US" dirty="0" err="1"/>
              <a:t>strQuery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cmd.Parameters.AddWithValue</a:t>
            </a:r>
            <a:r>
              <a:rPr lang="en-US" dirty="0"/>
              <a:t>("@city", </a:t>
            </a:r>
            <a:r>
              <a:rPr lang="en-US" dirty="0" err="1"/>
              <a:t>txtCity.Text.Trim</a:t>
            </a:r>
            <a:r>
              <a:rPr lang="en-US" dirty="0"/>
              <a:t>());</a:t>
            </a:r>
          </a:p>
          <a:p>
            <a:pPr marL="0" indent="0">
              <a:buNone/>
            </a:pPr>
            <a:r>
              <a:rPr lang="en-US" dirty="0" err="1"/>
              <a:t>DataTable</a:t>
            </a:r>
            <a:r>
              <a:rPr lang="en-US" dirty="0"/>
              <a:t> </a:t>
            </a:r>
            <a:r>
              <a:rPr lang="en-US" dirty="0" err="1"/>
              <a:t>dt</a:t>
            </a:r>
            <a:r>
              <a:rPr lang="en-US" dirty="0"/>
              <a:t> = </a:t>
            </a:r>
            <a:r>
              <a:rPr lang="en-US" dirty="0" err="1"/>
              <a:t>GetData</a:t>
            </a:r>
            <a:r>
              <a:rPr lang="en-US" dirty="0"/>
              <a:t>(</a:t>
            </a:r>
            <a:r>
              <a:rPr lang="en-US" dirty="0" err="1"/>
              <a:t>cmd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GridView1.DataSource = </a:t>
            </a:r>
            <a:r>
              <a:rPr lang="en-US" dirty="0" err="1"/>
              <a:t>dt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GridView1.DataBind();</a:t>
            </a:r>
          </a:p>
          <a:p>
            <a:endParaRPr lang="en-US" dirty="0"/>
          </a:p>
          <a:p>
            <a:r>
              <a:rPr lang="en-US" sz="2400" b="1" dirty="0"/>
              <a:t>Update</a:t>
            </a:r>
          </a:p>
          <a:p>
            <a:pPr marL="0" indent="0">
              <a:buNone/>
            </a:pPr>
            <a:r>
              <a:rPr lang="en-US" dirty="0"/>
              <a:t>string </a:t>
            </a:r>
            <a:r>
              <a:rPr lang="en-US" dirty="0" err="1"/>
              <a:t>strQuery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SqlCommand</a:t>
            </a:r>
            <a:r>
              <a:rPr lang="en-US" dirty="0"/>
              <a:t> </a:t>
            </a:r>
            <a:r>
              <a:rPr lang="en-US" dirty="0" err="1"/>
              <a:t>cmd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 err="1"/>
              <a:t>strQuery</a:t>
            </a:r>
            <a:r>
              <a:rPr lang="en-US" dirty="0"/>
              <a:t> = "insert into customers (</a:t>
            </a:r>
            <a:r>
              <a:rPr lang="en-US" dirty="0" err="1"/>
              <a:t>CustomerID</a:t>
            </a:r>
            <a:r>
              <a:rPr lang="en-US" dirty="0"/>
              <a:t>, </a:t>
            </a:r>
            <a:r>
              <a:rPr lang="en-US" dirty="0" err="1"/>
              <a:t>CompanyName</a:t>
            </a:r>
            <a:r>
              <a:rPr lang="en-US" dirty="0"/>
              <a:t>) values(@</a:t>
            </a:r>
            <a:r>
              <a:rPr lang="en-US" dirty="0" err="1"/>
              <a:t>CustomerID</a:t>
            </a:r>
            <a:r>
              <a:rPr lang="en-US" dirty="0"/>
              <a:t>, @</a:t>
            </a:r>
            <a:r>
              <a:rPr lang="en-US" dirty="0" err="1"/>
              <a:t>CompanyName</a:t>
            </a:r>
            <a:r>
              <a:rPr lang="en-US" dirty="0"/>
              <a:t>)";</a:t>
            </a:r>
          </a:p>
          <a:p>
            <a:pPr marL="0" indent="0">
              <a:buNone/>
            </a:pPr>
            <a:r>
              <a:rPr lang="en-US" dirty="0" err="1"/>
              <a:t>cmd</a:t>
            </a:r>
            <a:r>
              <a:rPr lang="en-US" dirty="0"/>
              <a:t> = new </a:t>
            </a:r>
            <a:r>
              <a:rPr lang="en-US" dirty="0" err="1"/>
              <a:t>SqlCommand</a:t>
            </a:r>
            <a:r>
              <a:rPr lang="en-US" dirty="0"/>
              <a:t>(</a:t>
            </a:r>
            <a:r>
              <a:rPr lang="en-US" dirty="0" err="1"/>
              <a:t>strQuery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 err="1"/>
              <a:t>cmd.Parameters.AddWithValue</a:t>
            </a:r>
            <a:r>
              <a:rPr lang="en-US" dirty="0"/>
              <a:t>("@</a:t>
            </a:r>
            <a:r>
              <a:rPr lang="en-US" dirty="0" err="1"/>
              <a:t>CustomerID</a:t>
            </a:r>
            <a:r>
              <a:rPr lang="en-US" dirty="0"/>
              <a:t>", "A234");</a:t>
            </a:r>
          </a:p>
          <a:p>
            <a:pPr marL="0" indent="0">
              <a:buNone/>
            </a:pPr>
            <a:r>
              <a:rPr lang="en-US" dirty="0" err="1"/>
              <a:t>cmd.Parameters.AddWithValue</a:t>
            </a:r>
            <a:r>
              <a:rPr lang="en-US" dirty="0"/>
              <a:t>("@</a:t>
            </a:r>
            <a:r>
              <a:rPr lang="en-US" dirty="0" err="1"/>
              <a:t>CompanyName</a:t>
            </a:r>
            <a:r>
              <a:rPr lang="en-US" dirty="0"/>
              <a:t>", "DCB");</a:t>
            </a:r>
          </a:p>
          <a:p>
            <a:pPr marL="0" indent="0">
              <a:buNone/>
            </a:pPr>
            <a:r>
              <a:rPr lang="en-US" dirty="0" err="1"/>
              <a:t>InsertUpdateData</a:t>
            </a:r>
            <a:r>
              <a:rPr lang="en-US" dirty="0"/>
              <a:t>(</a:t>
            </a:r>
            <a:r>
              <a:rPr lang="en-US" dirty="0" err="1"/>
              <a:t>cmd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pic>
        <p:nvPicPr>
          <p:cNvPr id="2050" name="Picture 2" descr="http://todorovdeveloper.files.wordpress.com/2013/07/c-to-go-300x3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992" y="2067970"/>
            <a:ext cx="1457407" cy="145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272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Parameterized Queries </a:t>
            </a:r>
            <a:br>
              <a:rPr lang="en-US" dirty="0"/>
            </a:b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Using Profiler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2723451"/>
            <a:ext cx="9974624" cy="3645546"/>
          </a:xfrm>
        </p:spPr>
        <p:txBody>
          <a:bodyPr>
            <a:normAutofit/>
          </a:bodyPr>
          <a:lstStyle/>
          <a:p>
            <a:r>
              <a:rPr lang="en-US" sz="2400" b="1" dirty="0"/>
              <a:t>Not Parameterized (Not Safe)</a:t>
            </a:r>
          </a:p>
          <a:p>
            <a:pPr marL="0" indent="0">
              <a:buNone/>
            </a:pPr>
            <a:r>
              <a:rPr lang="en-US" sz="2000" dirty="0"/>
              <a:t>SELECT * FROM </a:t>
            </a:r>
            <a:r>
              <a:rPr lang="en-US" sz="2000" dirty="0" err="1"/>
              <a:t>DimProduct</a:t>
            </a:r>
            <a:r>
              <a:rPr lang="en-US" sz="2000" dirty="0"/>
              <a:t> WHERE </a:t>
            </a:r>
            <a:r>
              <a:rPr lang="en-US" sz="2000" dirty="0" err="1"/>
              <a:t>ProductKey</a:t>
            </a:r>
            <a:r>
              <a:rPr lang="en-US" sz="2000" dirty="0"/>
              <a:t>=603 </a:t>
            </a:r>
            <a:r>
              <a:rPr lang="en-US" sz="2000" dirty="0">
                <a:solidFill>
                  <a:srgbClr val="FF0000"/>
                </a:solidFill>
              </a:rPr>
              <a:t>and substring(cast(SERVERPROPERTY('</a:t>
            </a:r>
            <a:r>
              <a:rPr lang="en-US" sz="2000" dirty="0" err="1">
                <a:solidFill>
                  <a:srgbClr val="FF0000"/>
                </a:solidFill>
              </a:rPr>
              <a:t>productversion</a:t>
            </a:r>
            <a:r>
              <a:rPr lang="en-US" sz="2000" dirty="0">
                <a:solidFill>
                  <a:srgbClr val="FF0000"/>
                </a:solidFill>
              </a:rPr>
              <a:t>') as </a:t>
            </a:r>
            <a:r>
              <a:rPr lang="en-US" sz="2000" dirty="0" err="1">
                <a:solidFill>
                  <a:srgbClr val="FF0000"/>
                </a:solidFill>
              </a:rPr>
              <a:t>varchar</a:t>
            </a:r>
            <a:r>
              <a:rPr lang="en-US" sz="2000" dirty="0">
                <a:solidFill>
                  <a:srgbClr val="FF0000"/>
                </a:solidFill>
              </a:rPr>
              <a:t>(20)),1,2)=11</a:t>
            </a:r>
          </a:p>
          <a:p>
            <a:pPr lvl="1"/>
            <a:endParaRPr lang="en-US" sz="900" dirty="0"/>
          </a:p>
          <a:p>
            <a:r>
              <a:rPr lang="en-US" sz="2400" b="1" dirty="0"/>
              <a:t>Parameterized (Safe)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exec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sp_executesql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dirty="0"/>
              <a:t>N'SELECT * FROM </a:t>
            </a:r>
            <a:r>
              <a:rPr lang="en-US" dirty="0" err="1"/>
              <a:t>DimProduct</a:t>
            </a:r>
            <a:r>
              <a:rPr lang="en-US" dirty="0"/>
              <a:t> WHERE </a:t>
            </a:r>
            <a:r>
              <a:rPr lang="en-US" dirty="0" err="1"/>
              <a:t>ProductKey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=@P1</a:t>
            </a:r>
            <a:r>
              <a:rPr lang="en-US" dirty="0"/>
              <a:t>',N'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@P1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varchar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(79)</a:t>
            </a:r>
            <a:r>
              <a:rPr lang="en-US" dirty="0"/>
              <a:t>','</a:t>
            </a:r>
            <a:r>
              <a:rPr lang="en-US" dirty="0">
                <a:solidFill>
                  <a:srgbClr val="7030A0"/>
                </a:solidFill>
              </a:rPr>
              <a:t>603 and substring(cast(SERVERPROPERTY(''</a:t>
            </a:r>
            <a:r>
              <a:rPr lang="en-US" dirty="0" err="1">
                <a:solidFill>
                  <a:srgbClr val="7030A0"/>
                </a:solidFill>
              </a:rPr>
              <a:t>productversion</a:t>
            </a:r>
            <a:r>
              <a:rPr lang="en-US" dirty="0">
                <a:solidFill>
                  <a:srgbClr val="7030A0"/>
                </a:solidFill>
              </a:rPr>
              <a:t>'') as </a:t>
            </a:r>
            <a:r>
              <a:rPr lang="en-US" dirty="0" err="1">
                <a:solidFill>
                  <a:srgbClr val="7030A0"/>
                </a:solidFill>
              </a:rPr>
              <a:t>varchar</a:t>
            </a:r>
            <a:r>
              <a:rPr lang="en-US" dirty="0">
                <a:solidFill>
                  <a:srgbClr val="7030A0"/>
                </a:solidFill>
              </a:rPr>
              <a:t>(20)),1,2)=11</a:t>
            </a:r>
            <a:r>
              <a:rPr lang="en-US" dirty="0"/>
              <a:t>‘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0000"/>
                </a:solidFill>
              </a:rPr>
              <a:t>Conversion failed when converting the </a:t>
            </a:r>
            <a:r>
              <a:rPr lang="en-US" dirty="0" err="1">
                <a:solidFill>
                  <a:srgbClr val="FF0000"/>
                </a:solidFill>
              </a:rPr>
              <a:t>varchar</a:t>
            </a:r>
            <a:r>
              <a:rPr lang="en-US" dirty="0">
                <a:solidFill>
                  <a:srgbClr val="FF0000"/>
                </a:solidFill>
              </a:rPr>
              <a:t> value '603 and substring(cast(SERVERPROPERTY('</a:t>
            </a:r>
            <a:r>
              <a:rPr lang="en-US" dirty="0" err="1">
                <a:solidFill>
                  <a:srgbClr val="FF0000"/>
                </a:solidFill>
              </a:rPr>
              <a:t>productversion</a:t>
            </a:r>
            <a:r>
              <a:rPr lang="en-US" dirty="0">
                <a:solidFill>
                  <a:srgbClr val="FF0000"/>
                </a:solidFill>
              </a:rPr>
              <a:t>') as </a:t>
            </a:r>
            <a:r>
              <a:rPr lang="en-US" dirty="0" err="1">
                <a:solidFill>
                  <a:srgbClr val="FF0000"/>
                </a:solidFill>
              </a:rPr>
              <a:t>varchar</a:t>
            </a:r>
            <a:r>
              <a:rPr lang="en-US" dirty="0">
                <a:solidFill>
                  <a:srgbClr val="FF0000"/>
                </a:solidFill>
              </a:rPr>
              <a:t>(20)),1,2)=11' to data type int.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zap2it.tmsimg.com/tvbanners/h5/AllPhotos/184236/p184236_b_h3_a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735" y="0"/>
            <a:ext cx="3631265" cy="2723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7335" y="1900672"/>
            <a:ext cx="9639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http://localhost/htm/product-details.php?ID=603 </a:t>
            </a:r>
            <a:r>
              <a:rPr lang="en-US" dirty="0">
                <a:solidFill>
                  <a:srgbClr val="FF0000"/>
                </a:solidFill>
              </a:rPr>
              <a:t>and substring(cast(SERVERPROPERTY('</a:t>
            </a:r>
            <a:r>
              <a:rPr lang="en-US" dirty="0" err="1">
                <a:solidFill>
                  <a:srgbClr val="FF0000"/>
                </a:solidFill>
              </a:rPr>
              <a:t>productversion</a:t>
            </a:r>
            <a:r>
              <a:rPr lang="en-US" dirty="0">
                <a:solidFill>
                  <a:srgbClr val="FF0000"/>
                </a:solidFill>
              </a:rPr>
              <a:t>') as </a:t>
            </a:r>
            <a:r>
              <a:rPr lang="en-US" dirty="0" err="1">
                <a:solidFill>
                  <a:srgbClr val="FF0000"/>
                </a:solidFill>
              </a:rPr>
              <a:t>varchar</a:t>
            </a:r>
            <a:r>
              <a:rPr lang="en-US" dirty="0">
                <a:solidFill>
                  <a:srgbClr val="FF0000"/>
                </a:solidFill>
              </a:rPr>
              <a:t>(20)),1,2)=11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13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864635"/>
            <a:ext cx="12192000" cy="1863305"/>
          </a:xfrm>
        </p:spPr>
        <p:txBody>
          <a:bodyPr>
            <a:noAutofit/>
          </a:bodyPr>
          <a:lstStyle/>
          <a:p>
            <a:pPr algn="ctr"/>
            <a: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br>
              <a:rPr lang="en-US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Identifying &amp; Stopping SQL Injections</a:t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67" y="1857351"/>
            <a:ext cx="1871690" cy="1871690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1752193" y="6286904"/>
            <a:ext cx="7464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23  |  43 </a:t>
            </a:r>
          </a:p>
        </p:txBody>
      </p:sp>
    </p:spTree>
    <p:extLst>
      <p:ext uri="{BB962C8B-B14F-4D97-AF65-F5344CB8AC3E}">
        <p14:creationId xmlns:p14="http://schemas.microsoft.com/office/powerpoint/2010/main" val="2365328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930400"/>
            <a:ext cx="9822873" cy="4110963"/>
          </a:xfrm>
        </p:spPr>
        <p:txBody>
          <a:bodyPr/>
          <a:lstStyle/>
          <a:p>
            <a:r>
              <a:rPr lang="en-US" sz="2400" dirty="0"/>
              <a:t>SQL Injections can be malicious or retrieve sensitive information</a:t>
            </a:r>
          </a:p>
          <a:p>
            <a:r>
              <a:rPr lang="en-US" sz="2400" b="1" dirty="0"/>
              <a:t>Hackers only need 1 opportunity to compromise security for the entire web app</a:t>
            </a:r>
          </a:p>
          <a:p>
            <a:endParaRPr lang="en-US" sz="2400" dirty="0"/>
          </a:p>
          <a:p>
            <a:r>
              <a:rPr lang="en-US" sz="2400" dirty="0"/>
              <a:t>Enforce proper database security</a:t>
            </a:r>
          </a:p>
          <a:p>
            <a:r>
              <a:rPr lang="en-US" sz="2400" dirty="0"/>
              <a:t>Suppress error messages</a:t>
            </a:r>
          </a:p>
          <a:p>
            <a:r>
              <a:rPr lang="en-US" sz="2400" dirty="0"/>
              <a:t>Sanitize inputs</a:t>
            </a:r>
          </a:p>
          <a:p>
            <a:r>
              <a:rPr lang="en-US" sz="2400" b="1" dirty="0"/>
              <a:t>Always use parameterized queries where user input is involved</a:t>
            </a:r>
          </a:p>
          <a:p>
            <a:endParaRPr lang="en-US" dirty="0"/>
          </a:p>
        </p:txBody>
      </p:sp>
      <p:pic>
        <p:nvPicPr>
          <p:cNvPr id="1026" name="Picture 2" descr="http://icons.iconarchive.com/icons/artua/mac/512/Lock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036" y="3608217"/>
            <a:ext cx="2433145" cy="243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icons.iconarchive.com/icons/artua/mac/512/Unlock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6037" y="1197890"/>
            <a:ext cx="2433144" cy="2433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3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xit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080" y="3060301"/>
            <a:ext cx="8444793" cy="773093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Jeff Prom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846" y="4107761"/>
            <a:ext cx="9865671" cy="2552346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sz="2400" dirty="0"/>
              <a:t>   </a:t>
            </a:r>
            <a:r>
              <a:rPr lang="en-US" sz="3200" dirty="0"/>
              <a:t>Blog: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http://jeffprom.com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3200" dirty="0"/>
              <a:t>  Email: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jeffprom@gmail.com</a:t>
            </a:r>
          </a:p>
          <a:p>
            <a:pPr marL="457200" lvl="1" indent="0">
              <a:buNone/>
            </a:pP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3200" dirty="0"/>
              <a:t>  LinkedIn: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www.linkedin.com/in/JeffProm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82591" y="432597"/>
            <a:ext cx="9585676" cy="3048111"/>
            <a:chOff x="1282591" y="432597"/>
            <a:chExt cx="9585676" cy="3048111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1282591" y="432597"/>
              <a:ext cx="9585676" cy="950744"/>
            </a:xfrm>
            <a:prstGeom prst="rect">
              <a:avLst/>
            </a:prstGeom>
          </p:spPr>
          <p:txBody>
            <a:bodyPr vert="horz" lIns="121920" tIns="60960" rIns="121920" bIns="60960" rtlCol="0" anchor="b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b="1" kern="1200" cap="none" baseline="0">
                  <a:solidFill>
                    <a:srgbClr val="7AB800"/>
                  </a:solidFill>
                  <a:latin typeface="Calibri"/>
                  <a:ea typeface="+mj-ea"/>
                  <a:cs typeface="Calibri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5333" dirty="0"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Questions?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85" y="1515421"/>
              <a:ext cx="1965287" cy="1965287"/>
            </a:xfrm>
            <a:prstGeom prst="rect">
              <a:avLst/>
            </a:prstGeom>
          </p:spPr>
        </p:pic>
      </p:grpSp>
      <p:pic>
        <p:nvPicPr>
          <p:cNvPr id="1026" name="Picture 2" descr="https://encrypted-tbn2.gstatic.com/images?q=tbn:ANd9GcSXCnp96TRL0dUQIti1aq_iGoyi7pN9X9DD3QXBIv-d2J0GqaVbv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6" y="3888096"/>
            <a:ext cx="691993" cy="69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w.southendsunday.co.uk/images/Email-butt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0" y="4885898"/>
            <a:ext cx="819427" cy="77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developpeur-web-paris-idf.com/images/linked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55" y="5883757"/>
            <a:ext cx="759551" cy="75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3"/>
          <p:cNvSpPr txBox="1">
            <a:spLocks/>
          </p:cNvSpPr>
          <p:nvPr/>
        </p:nvSpPr>
        <p:spPr>
          <a:xfrm>
            <a:off x="2209139" y="525953"/>
            <a:ext cx="7766936" cy="96546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47740">
            <a:off x="5136807" y="1788311"/>
            <a:ext cx="1892851" cy="1892851"/>
          </a:xfrm>
          <a:prstGeom prst="rect">
            <a:avLst/>
          </a:prstGeom>
        </p:spPr>
      </p:pic>
      <p:pic>
        <p:nvPicPr>
          <p:cNvPr id="14" name="Picture 4" descr="SQLSaturday #611 - Orange County 20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80" y="465454"/>
            <a:ext cx="3017760" cy="147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www.crisiseducation.com/landing/reports/4foot-farm-blueprint/assets/img/warning-sta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4659">
            <a:off x="152560" y="545187"/>
            <a:ext cx="41624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vignette4.wikia.nocookie.net/dragcave/images/c/cd/Warning_sign.png/revision/latest?cb=201212291634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052" y="201857"/>
            <a:ext cx="3098280" cy="2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le:Warning icon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583" y="4964842"/>
            <a:ext cx="1795260" cy="159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cdn.printablesigns.net/samples/Danger_Enter_At_Your_Own_Risk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32" y="4213545"/>
            <a:ext cx="34671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previews.123rf.com/images/lurin/lurin1204/lurin120400039/13142100-Yellow-Danger-Ahead-road-sign-Stock-Pho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62" y="2533505"/>
            <a:ext cx="3443666" cy="344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images.mysafetysign.com/img/lg/S/enter-at-own-risk-sign-s-933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752" y="1529542"/>
            <a:ext cx="5466865" cy="3956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9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48139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2414"/>
            <a:ext cx="6554739" cy="5235585"/>
          </a:xfrm>
        </p:spPr>
        <p:txBody>
          <a:bodyPr>
            <a:normAutofit/>
          </a:bodyPr>
          <a:lstStyle/>
          <a:p>
            <a:r>
              <a:rPr lang="en-US" sz="3200" dirty="0"/>
              <a:t>What are SQL Injections?</a:t>
            </a:r>
          </a:p>
          <a:p>
            <a:r>
              <a:rPr lang="en-US" sz="3200" dirty="0"/>
              <a:t>What can they do?</a:t>
            </a:r>
          </a:p>
          <a:p>
            <a:r>
              <a:rPr lang="en-US" sz="3200" dirty="0"/>
              <a:t>Who is at risk?</a:t>
            </a:r>
          </a:p>
          <a:p>
            <a:r>
              <a:rPr lang="en-US" sz="3200" dirty="0"/>
              <a:t>How do SQL Injections work?</a:t>
            </a:r>
          </a:p>
          <a:p>
            <a:r>
              <a:rPr lang="en-US" sz="3200" dirty="0"/>
              <a:t>Identifying Attacks</a:t>
            </a:r>
          </a:p>
          <a:p>
            <a:r>
              <a:rPr lang="en-US" sz="3200" dirty="0"/>
              <a:t>Stopping SQL Injections</a:t>
            </a:r>
          </a:p>
          <a:p>
            <a:r>
              <a:rPr lang="en-US" sz="3200" dirty="0"/>
              <a:t>Questions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https://s3.amazonaws.com/lowres.cartoonstock.com/business-commerce-businessmen-corporate_culture-agendas-agreements-board-mbcn2297_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055" y="1246746"/>
            <a:ext cx="5624945" cy="562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2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14617" y="2409403"/>
            <a:ext cx="8149388" cy="713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none" baseline="0">
                <a:solidFill>
                  <a:srgbClr val="7AB800"/>
                </a:solidFill>
                <a:latin typeface="Calibri"/>
                <a:ea typeface="+mj-ea"/>
                <a:cs typeface="Calibri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54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SQL Injections?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73" y="856672"/>
            <a:ext cx="1143878" cy="1143878"/>
          </a:xfrm>
          <a:prstGeom prst="rect">
            <a:avLst/>
          </a:prstGeom>
        </p:spPr>
      </p:pic>
      <p:pic>
        <p:nvPicPr>
          <p:cNvPr id="6" name="Picture 2" descr="http://www.zerodayclothing.com/products/designs/injection_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3531314"/>
            <a:ext cx="2783822" cy="252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9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are SQL Injections?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598674"/>
            <a:ext cx="9365023" cy="4110964"/>
          </a:xfrm>
        </p:spPr>
        <p:txBody>
          <a:bodyPr>
            <a:normAutofit/>
          </a:bodyPr>
          <a:lstStyle/>
          <a:p>
            <a:r>
              <a:rPr lang="en-US" sz="3200" dirty="0"/>
              <a:t>SQL injections are a code injection technique, used to attack data-driven applications, in which malicious SQL statements are inserted for execution. </a:t>
            </a:r>
          </a:p>
          <a:p>
            <a:r>
              <a:rPr lang="en-US" sz="3200" dirty="0"/>
              <a:t>A way of exploiting user input and SQL Statements to compromise the database and/or retrieve sensitive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35" y="338082"/>
            <a:ext cx="1143878" cy="11438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32" y="5377912"/>
            <a:ext cx="2222095" cy="1480088"/>
          </a:xfrm>
          <a:prstGeom prst="rect">
            <a:avLst/>
          </a:prstGeom>
        </p:spPr>
      </p:pic>
      <p:pic>
        <p:nvPicPr>
          <p:cNvPr id="6" name="Picture 2" descr="http://www.zerodayclothing.com/products/designs/injection_desig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684" y="5439472"/>
            <a:ext cx="1458204" cy="132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clker.com/cliparts/8/3/0/1/1223615532442623843djmx1_cadenas_1.svg.m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946" y="5457556"/>
            <a:ext cx="1120679" cy="13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239146" y="5939650"/>
            <a:ext cx="1363851" cy="273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62575" y="5985242"/>
            <a:ext cx="1363851" cy="273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5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855664"/>
          </a:xfrm>
        </p:spPr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 Types of User Input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25601"/>
            <a:ext cx="6823845" cy="2898274"/>
          </a:xfrm>
        </p:spPr>
        <p:txBody>
          <a:bodyPr/>
          <a:lstStyle/>
          <a:p>
            <a:r>
              <a:rPr lang="en-US" sz="2400" dirty="0"/>
              <a:t>GET  (passed through the URL)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POST  (forms)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008" y="4136986"/>
            <a:ext cx="5430168" cy="2405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5" y="2245552"/>
            <a:ext cx="7001658" cy="6234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9" y="4841302"/>
            <a:ext cx="2178035" cy="308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092" y="2472399"/>
            <a:ext cx="5395355" cy="2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Types of SQL Injection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5" y="1594068"/>
            <a:ext cx="9140433" cy="5263932"/>
          </a:xfrm>
        </p:spPr>
        <p:txBody>
          <a:bodyPr>
            <a:normAutofit/>
          </a:bodyPr>
          <a:lstStyle/>
          <a:p>
            <a:r>
              <a:rPr lang="en-US" sz="2000" b="1" dirty="0"/>
              <a:t>Blind SQL Injection</a:t>
            </a:r>
          </a:p>
          <a:p>
            <a:pPr lvl="1"/>
            <a:r>
              <a:rPr lang="en-US" sz="1800" dirty="0"/>
              <a:t>Enter an attack on one vulnerable page but it may not display results</a:t>
            </a:r>
          </a:p>
          <a:p>
            <a:pPr lvl="1"/>
            <a:r>
              <a:rPr lang="en-US" sz="1800" dirty="0"/>
              <a:t>A second page would then be used to view the attack results</a:t>
            </a:r>
          </a:p>
          <a:p>
            <a:r>
              <a:rPr lang="en-US" sz="2000" b="1" dirty="0"/>
              <a:t>Conditional Response</a:t>
            </a:r>
          </a:p>
          <a:p>
            <a:pPr lvl="1"/>
            <a:r>
              <a:rPr lang="en-US" sz="1800" dirty="0"/>
              <a:t>Test input conditions to see if an error is returned or not</a:t>
            </a:r>
          </a:p>
          <a:p>
            <a:pPr lvl="1"/>
            <a:r>
              <a:rPr lang="en-US" sz="1800" dirty="0"/>
              <a:t>Depending on the response, the attacker can determine yes or no information</a:t>
            </a:r>
          </a:p>
          <a:p>
            <a:r>
              <a:rPr lang="en-US" sz="2000" b="1" dirty="0"/>
              <a:t>First Order Attack</a:t>
            </a:r>
          </a:p>
          <a:p>
            <a:pPr lvl="1"/>
            <a:r>
              <a:rPr lang="en-US" sz="1800" dirty="0"/>
              <a:t>Runs right away</a:t>
            </a:r>
          </a:p>
          <a:p>
            <a:r>
              <a:rPr lang="en-US" sz="2000" b="1" dirty="0"/>
              <a:t>Second Order Attack</a:t>
            </a:r>
          </a:p>
          <a:p>
            <a:pPr lvl="1"/>
            <a:r>
              <a:rPr lang="en-US" sz="1800" dirty="0"/>
              <a:t>Injects data which is then later executed by another activity (job</a:t>
            </a:r>
            <a:r>
              <a:rPr lang="en-US" sz="1800"/>
              <a:t>, etc.)</a:t>
            </a:r>
            <a:endParaRPr lang="en-US" sz="1800" dirty="0"/>
          </a:p>
          <a:p>
            <a:r>
              <a:rPr lang="en-US" sz="2000" b="1" dirty="0"/>
              <a:t>Lateral Injection</a:t>
            </a:r>
          </a:p>
          <a:p>
            <a:pPr lvl="1"/>
            <a:r>
              <a:rPr lang="en-US" sz="1800" dirty="0"/>
              <a:t>Attacker can manipulate values using implicit functions</a:t>
            </a:r>
          </a:p>
        </p:txBody>
      </p:sp>
      <p:pic>
        <p:nvPicPr>
          <p:cNvPr id="14338" name="Picture 2" descr="http://www.clipartbest.com/cliparts/eiM/dje/eiMdje5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3" y="4226034"/>
            <a:ext cx="3199695" cy="25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7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28742</TotalTime>
  <Words>1654</Words>
  <Application>Microsoft Office PowerPoint</Application>
  <PresentationFormat>Widescreen</PresentationFormat>
  <Paragraphs>270</Paragraphs>
  <Slides>35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Trebuchet MS</vt:lpstr>
      <vt:lpstr>Wingdings</vt:lpstr>
      <vt:lpstr>Wingdings 3</vt:lpstr>
      <vt:lpstr>Facet</vt:lpstr>
      <vt:lpstr>SQL Injections and How To Stop Them</vt:lpstr>
      <vt:lpstr>Please Support Our Sponsors</vt:lpstr>
      <vt:lpstr>Local User Groups</vt:lpstr>
      <vt:lpstr>PowerPoint Presentation</vt:lpstr>
      <vt:lpstr>Agenda</vt:lpstr>
      <vt:lpstr>PowerPoint Presentation</vt:lpstr>
      <vt:lpstr>What are SQL Injections?</vt:lpstr>
      <vt:lpstr>Two Types of User Input Methods</vt:lpstr>
      <vt:lpstr>Types of SQL Injection Attacks</vt:lpstr>
      <vt:lpstr>PowerPoint Presentation</vt:lpstr>
      <vt:lpstr>Who is at risk?</vt:lpstr>
      <vt:lpstr>Jeremiah J. Jacks</vt:lpstr>
      <vt:lpstr>2002 - Guess.com</vt:lpstr>
      <vt:lpstr>2003 - PetCo.com</vt:lpstr>
      <vt:lpstr>2014 - Multiple Sites</vt:lpstr>
      <vt:lpstr>PowerPoint Presentation</vt:lpstr>
      <vt:lpstr>What can SQL Injections do?</vt:lpstr>
      <vt:lpstr>What can SQL Injections do? (continued)</vt:lpstr>
      <vt:lpstr>PowerPoint Presentation</vt:lpstr>
      <vt:lpstr>Attack Techniques</vt:lpstr>
      <vt:lpstr>Bypassing Logins</vt:lpstr>
      <vt:lpstr>Demo SQL Injection Attacks</vt:lpstr>
      <vt:lpstr>PowerPoint Presentation</vt:lpstr>
      <vt:lpstr>Identifying Attacks</vt:lpstr>
      <vt:lpstr>Identifying Attacks</vt:lpstr>
      <vt:lpstr>PowerPoint Presentation</vt:lpstr>
      <vt:lpstr>Strategies to Stop SQL Injection Attacks</vt:lpstr>
      <vt:lpstr>Strategies to Stop SQL Injection Attacks</vt:lpstr>
      <vt:lpstr>Parameterized Queries</vt:lpstr>
      <vt:lpstr>Parameterized Queries – Code Example</vt:lpstr>
      <vt:lpstr>Parameterized Queries – Code Example (C#)</vt:lpstr>
      <vt:lpstr>Parameterized Queries  Using Profiler</vt:lpstr>
      <vt:lpstr>Demo Identifying &amp; Stopping SQL Injections </vt:lpstr>
      <vt:lpstr>Summary</vt:lpstr>
      <vt:lpstr>Jeff Prom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Data Management &amp;  Microsoft Master Data Services</dc:title>
  <dc:creator>Jeff Prom</dc:creator>
  <cp:lastModifiedBy>Prom, Jeffrey</cp:lastModifiedBy>
  <cp:revision>745</cp:revision>
  <dcterms:created xsi:type="dcterms:W3CDTF">2013-08-07T16:13:20Z</dcterms:created>
  <dcterms:modified xsi:type="dcterms:W3CDTF">2017-03-31T03:23:29Z</dcterms:modified>
</cp:coreProperties>
</file>